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46"/>
  </p:notesMasterIdLst>
  <p:handoutMasterIdLst>
    <p:handoutMasterId r:id="rId47"/>
  </p:handoutMasterIdLst>
  <p:sldIdLst>
    <p:sldId id="603" r:id="rId8"/>
    <p:sldId id="2340" r:id="rId9"/>
    <p:sldId id="739" r:id="rId10"/>
    <p:sldId id="2404" r:id="rId11"/>
    <p:sldId id="2398" r:id="rId12"/>
    <p:sldId id="2412" r:id="rId13"/>
    <p:sldId id="2414" r:id="rId14"/>
    <p:sldId id="2445" r:id="rId15"/>
    <p:sldId id="2438" r:id="rId16"/>
    <p:sldId id="2446" r:id="rId17"/>
    <p:sldId id="2447" r:id="rId18"/>
    <p:sldId id="2451" r:id="rId19"/>
    <p:sldId id="2448" r:id="rId20"/>
    <p:sldId id="2472" r:id="rId21"/>
    <p:sldId id="2453" r:id="rId22"/>
    <p:sldId id="2455" r:id="rId23"/>
    <p:sldId id="2456" r:id="rId24"/>
    <p:sldId id="2454" r:id="rId25"/>
    <p:sldId id="2452" r:id="rId26"/>
    <p:sldId id="2457" r:id="rId27"/>
    <p:sldId id="2440" r:id="rId28"/>
    <p:sldId id="2441" r:id="rId29"/>
    <p:sldId id="2458" r:id="rId30"/>
    <p:sldId id="2461" r:id="rId31"/>
    <p:sldId id="2462" r:id="rId32"/>
    <p:sldId id="2463" r:id="rId33"/>
    <p:sldId id="2464" r:id="rId34"/>
    <p:sldId id="2465" r:id="rId35"/>
    <p:sldId id="2466" r:id="rId36"/>
    <p:sldId id="2467" r:id="rId37"/>
    <p:sldId id="2468" r:id="rId38"/>
    <p:sldId id="2469" r:id="rId39"/>
    <p:sldId id="2442" r:id="rId40"/>
    <p:sldId id="2443" r:id="rId41"/>
    <p:sldId id="2473" r:id="rId42"/>
    <p:sldId id="2397" r:id="rId43"/>
    <p:sldId id="2470" r:id="rId44"/>
    <p:sldId id="582" r:id="rId45"/>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D1D1A"/>
    <a:srgbClr val="221815"/>
    <a:srgbClr val="91A2BF"/>
    <a:srgbClr val="66BA36"/>
    <a:srgbClr val="595757"/>
    <a:srgbClr val="E4EBEA"/>
    <a:srgbClr val="C00000"/>
    <a:srgbClr val="FFFF00"/>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3" autoAdjust="0"/>
    <p:restoredTop sz="96291" autoAdjust="0"/>
  </p:normalViewPr>
  <p:slideViewPr>
    <p:cSldViewPr snapToGrid="0" snapToObjects="1">
      <p:cViewPr varScale="1">
        <p:scale>
          <a:sx n="122" d="100"/>
          <a:sy n="122" d="100"/>
        </p:scale>
        <p:origin x="280"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2/12/24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2/12/24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1749146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chenzomi12/DeepLearningSyste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henzomi12.github.io/"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hyperlink" Target="https://chenzomi12.github.io/" TargetMode="Externa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hyperlink" Target="https://chenzomi12.github.io/" TargetMode="Externa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8.png"/><Relationship Id="rId5" Type="http://schemas.openxmlformats.org/officeDocument/2006/relationships/slideLayout" Target="../slideLayouts/slideLayout18.xml"/><Relationship Id="rId10" Type="http://schemas.openxmlformats.org/officeDocument/2006/relationships/theme" Target="../theme/theme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image" Target="../media/image10.jpe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4.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hyperlink" Target="https://chenzomi12.github.io/"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0.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1.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1"/>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2024/2/12</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6421E41E-25FE-4842-8798-88978F11F5F0}"/>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EE031BE5-8FC5-7145-92DF-7B0C7111594E}"/>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F3EEB2-690A-0745-AA9E-6880897ACCE4}"/>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651A2F6B-2323-9E47-A1B5-6F528B4EC2EE}"/>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329E116C-E314-7C4D-B69B-534AAF19B11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5E013300-C8F6-A64C-9177-2FD3EEC407B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A276392-0EF8-8A4A-9769-D8C57C1A83D9}"/>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7645DF87-1C9A-D343-A427-BEFD81B9759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9B4C204D-61ED-1346-AB9B-F842BF6CEA10}"/>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1F41706A-0119-5A41-AE42-359C91A5CD6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BAE5CBA0-BF5C-104C-B996-7544AB03D3E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153A51EE-CA5D-A343-BC88-FBDF07E5201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6009F35B-8A5A-874A-9454-8DA7D8E84DC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0FF7F59F-DB24-7D49-B4E9-2459E20AFE35}"/>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2B7FD974-44B9-BC4E-9D36-7C95F4D81E4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5ED5DA0-089E-844A-895F-35B28D14A5C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F634482F-719D-3042-B8C5-7E4001ABA3E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B7900C1B-6D11-704E-AB8A-31257319DD0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EEDC3C82-7C9F-5746-A257-9932D90A1878}"/>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F7CD4BEC-2720-A647-AEB9-ED04C066348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69B045C0-8237-9449-9EB4-7F42C348661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E608577C-A8CC-A14F-BFA2-B11F1D26D52A}"/>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16D4E0D4-D9F6-E14F-AF14-BF7242EAE6A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9EF3452F-F6B3-CE43-93F4-B1847DCE8EFC}"/>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CEEFCCFB-3EF0-E54B-82F7-46CE8359FB58}"/>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98ECFF64-F8B5-A341-8D1F-15088FED098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684278DE-BC74-B74C-A7A2-8D5B35874D8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CE782781-907B-F64E-AD13-43EC9097A2E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130BD659-CF8A-2C43-AA67-EC6C97D869F5}"/>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867BCAD4-F2F9-2B40-A39A-CF535E15E12C}"/>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77CEFCE4-7823-AC45-AE9B-F883362E48D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319A2E8D-6A85-2D49-A823-4E2B258E849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E9AB8895-1DFB-974D-B63E-08B85C61EBB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49B8DB57-56C1-794F-A5E5-F5F0527FAA1D}"/>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1BD89A97-8A2F-404C-8F3E-81ECC302FCF0}"/>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84C39EB1-6617-7841-AA45-E1766D8865D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979D9CA4-4926-554E-BF25-24D48AEB8BF8}"/>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16B046C4-0657-5D44-895A-31C4991843DF}"/>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9CDA7577-E022-3D4D-8D9C-3B0E0780B63A}"/>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1B99CAD1-03BC-654B-993D-387C87379CB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40A32DB2-38B9-5241-94FD-34834E8CD0F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99FE8405-6072-4447-8027-552BAAC5799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DDE16A6-6055-794F-B9EE-FE994A414A04}"/>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A3A1AC52-7477-B043-875E-FC510A837CFE}"/>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8C6AADD4-69AE-B94D-BE4D-6A3DB4C1D584}"/>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A726E8E1-4B3B-3541-B40F-E30D62E72E08}"/>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0D71BAAA-577C-7D4D-98C5-F559831524E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BB93B2C-A57E-E346-9827-3E7BB976D8D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120B39A1-950F-C947-8774-D9A3CBDFFC7E}"/>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D2ECDBFC-2EF3-824C-8DEC-055491C5FBF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F9B98C56-208B-7D44-B56C-015E000C9AA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E8A1586-346A-1042-B5C5-190222662C80}"/>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B176F745-791F-D84D-81E2-65BBA4DB182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2016CB18-E5F0-2A47-8167-E2E7E27CD75B}"/>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B52403E2-9036-6640-BF72-C96D4ECEA6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28C163B0-E0B6-F445-A292-6DF562879708}"/>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338402F8-8DFC-3245-8566-CA2A7184A7A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D093EECD-2B36-D44B-80FE-91135712B42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9E54CDC3-25C7-6343-9813-8D885CDFDCAA}"/>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C7D4F56-46F2-824A-8152-55A0175F6EE7}"/>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F98648B8-27D0-DD4F-AA51-72DEC49FAEB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5112ECFA-2F7A-9645-98EF-69EAC93E7ED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E348AFAA-438C-CE47-9362-97EEB68FF5C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96E16173-29FC-CF47-AE9B-8002E18296E4}"/>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36731BA9-6469-EB47-97E6-4F97D40833BA}"/>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066F11EF-F5EB-0243-BC57-E610F1082E7A}"/>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48DABFCC-C4BB-A547-B8D5-53D2C48BEFE6}"/>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E2C88544-71AA-124A-B0F9-C10CE639D9C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9EDD3A67-74D3-E54E-88C9-73C0424DD432}"/>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A6009009-D5EF-7E40-8B27-A6F90CFCECC7}"/>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9" name="Rectangle 15">
            <a:extLst>
              <a:ext uri="{FF2B5EF4-FFF2-40B4-BE49-F238E27FC236}">
                <a16:creationId xmlns:a16="http://schemas.microsoft.com/office/drawing/2014/main" id="{A5F26F7F-9135-C04D-9CC8-EDA4517F5786}"/>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4004AD4C-8DD5-D94B-885C-B1BB0DF170A5}"/>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AFD12B-3B1B-DE44-B8E5-F9E8BEBD5E13}"/>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9325EA3D-706C-C84C-ADCF-069B4041ECF1}"/>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DA350EC9-0850-CD48-AB9D-90D70D632C5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41DDDD49-5826-0F4E-BF89-F5A3E19AAEB6}"/>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5A22D26-7756-664F-8DCC-FC4E4D4DFAF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6D36C261-EB73-E940-9D42-1BCC0900E37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26D024F2-4302-8C43-9482-3D32CF1385EA}"/>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36268AD3-71BA-2644-99C2-C8F21DAB25B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4419DB16-536B-B54C-A5B4-E82895AABFD6}"/>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DD93C666-1F4E-7945-A5E4-A47CFD2D3FD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A09F210F-D2A9-C04B-B859-F99D5131E65F}"/>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82992443-7931-C448-B92D-3CA9E1FA9E08}"/>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AF8370F2-4337-3C41-9216-E89DCB5FB2F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19380DA-9FAA-914E-9A0C-C59E35D0C5A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24046A79-1E2F-314D-924B-D7AC74DE55F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07BEEC8E-CAD0-C840-AECE-F2369A00909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A1B17EEF-DB18-3C46-82FD-3CDEE86C8283}"/>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79A8267F-DB81-D248-B7FA-8878B72C587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97161762-6867-1342-9953-ECE69EB5F245}"/>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0D59F16D-BA84-3944-9D11-D18A1180C2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4F61C433-240E-E74F-98FB-4B989040D56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D24086D8-1F17-1946-9EB6-8C70C3894100}"/>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95032465-8653-D645-9D71-C0161E19EC4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33CB5E46-566E-F043-9710-8A5A4E9D3FD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D104752F-DB78-AC48-9BC9-F283DCC90C78}"/>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BD7B7D29-5885-7B47-BF66-9B45BA44012F}"/>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C871026E-B5B3-4A4B-8BA8-EA67B14477E1}"/>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52F7932D-EE58-7140-A4F2-04C31D346DA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448BD57B-67F4-E345-A06B-63BECABD639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B1F04EB6-44EA-8D40-8AB0-AAE126D3EBC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7B952B24-62E2-1F4A-89ED-0A480B3B709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CF2B9021-28E8-B942-BB6D-E79D70074E87}"/>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50688F79-8F69-F44E-AB15-DDF95F10D60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EB831E89-3407-0E42-AD57-91A69591B74E}"/>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CEF786F8-8247-134B-AE05-9428D6C2777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DD063C0E-5CCA-E34C-A36D-0DF91B28199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45D50D1C-6BBD-1647-A0DF-E47872B8E494}"/>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6673378-5AA1-F545-92BE-649898B2880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09D89134-A58E-B54C-8BCC-78929ABA65A3}"/>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102CED19-BEBF-2D48-B347-F8AD9587687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6670EA6-320E-8345-BFFD-B2F366AC4EF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FD4BE8D8-45B2-2741-BC7B-79B2C93B6B8A}"/>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217A030D-E322-2149-B0D3-62503F293403}"/>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E2716297-95DA-104A-8028-F2E6C8B5F5A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56E5A9BF-FCA6-564F-B6A6-A23DCEA036D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AA41A61-322D-7A45-86C9-4FC236BCC08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86F9B252-4A1E-EF43-9AA0-F34C781E845F}"/>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26A0702A-F73B-9A48-A971-6C4A8D76067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7DF460BA-86DD-B449-B601-08E7EFA88E70}"/>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AAB8341-AE8C-A840-A1F0-6DD747DAE1D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ACC96753-8DDE-F341-A33C-1F248AC895C1}"/>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5F93F20A-E6AC-904B-9A80-0BB3727035A1}"/>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F8CCD07B-C936-564B-B586-9FA40676872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A27DC824-CA4B-BB47-B996-4D054E199391}"/>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0A5A55F0-12E2-8F48-8D8F-B2594A86FD3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422E76AD-AE6A-E448-A578-00C92E04500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7317A86C-1DAF-4F4E-94A5-62F513460B19}"/>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57B9971-2E03-474C-A113-47C40C94C98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490D217E-ACA3-5845-8FAA-A74FDCD40D1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FE901990-F25B-7245-B92F-CDB72819EF1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BBFB37A6-FC31-8F42-AC0C-65B38855166C}"/>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F1F30EAA-8CDC-3541-8A3C-9745C8EE05D0}"/>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504EF502-8529-1847-99AD-88D4929DFBE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6D7C4F45-F87D-6E4F-8ECA-8E25FC2972B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2A9F253B-4709-D64D-BE23-B78E624AFBD7}"/>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44BC193B-4073-FE4A-A1C9-AD39F11E511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6A04ABD4-BFDE-3740-B8AE-2DD4F654DF4F}"/>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59318164-53A5-CD49-BF69-F0ADE8BC282B}"/>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 id="2147483979"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8" Type="http://schemas.openxmlformats.org/officeDocument/2006/relationships/hyperlink" Target="https://www.mercity.ai/blog-post/fine-tuning-llms-using-peft-and-lora" TargetMode="External"/><Relationship Id="rId3" Type="http://schemas.openxmlformats.org/officeDocument/2006/relationships/hyperlink" Target="https://arxiv.org/abs/1707.06347" TargetMode="External"/><Relationship Id="rId7" Type="http://schemas.openxmlformats.org/officeDocument/2006/relationships/hyperlink" Target="https://magazine.sebastianraschka.com/p/llm-training-rlhf-and-its-alternatives" TargetMode="External"/><Relationship Id="rId2" Type="http://schemas.openxmlformats.org/officeDocument/2006/relationships/hyperlink" Target="https://arxiv.org/abs/1602.01783" TargetMode="External"/><Relationship Id="rId1" Type="http://schemas.openxmlformats.org/officeDocument/2006/relationships/slideLayout" Target="../slideLayouts/slideLayout25.xml"/><Relationship Id="rId6" Type="http://schemas.openxmlformats.org/officeDocument/2006/relationships/hyperlink" Target="https://arxiv.org/abs/2203.02155" TargetMode="External"/><Relationship Id="rId5" Type="http://schemas.openxmlformats.org/officeDocument/2006/relationships/hyperlink" Target="https://arxiv.org/abs/2009.01325" TargetMode="External"/><Relationship Id="rId10" Type="http://schemas.openxmlformats.org/officeDocument/2006/relationships/hyperlink" Target="https://zhuanlan.zhihu.com/p/627642632" TargetMode="External"/><Relationship Id="rId4" Type="http://schemas.openxmlformats.org/officeDocument/2006/relationships/hyperlink" Target="https://arxiv.org/abs/1909.08593" TargetMode="External"/><Relationship Id="rId9" Type="http://schemas.openxmlformats.org/officeDocument/2006/relationships/hyperlink" Target="https://mp.weixin.qq.com/s/oWmMgIkaqkxDfoyD_RrQ4Q"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502E5F6-D6FB-844E-B3D8-D9CF5323BEE6}"/>
              </a:ext>
            </a:extLst>
          </p:cNvPr>
          <p:cNvPicPr>
            <a:picLocks noChangeAspect="1"/>
          </p:cNvPicPr>
          <p:nvPr/>
        </p:nvPicPr>
        <p:blipFill>
          <a:blip r:embed="rId3"/>
          <a:stretch>
            <a:fillRect/>
          </a:stretch>
        </p:blipFill>
        <p:spPr>
          <a:xfrm>
            <a:off x="2381" y="0"/>
            <a:ext cx="12192000" cy="6858000"/>
          </a:xfrm>
          <a:prstGeom prst="rect">
            <a:avLst/>
          </a:prstGeom>
        </p:spPr>
      </p:pic>
      <p:sp>
        <p:nvSpPr>
          <p:cNvPr id="4" name="矩形 3">
            <a:extLst>
              <a:ext uri="{FF2B5EF4-FFF2-40B4-BE49-F238E27FC236}">
                <a16:creationId xmlns:a16="http://schemas.microsoft.com/office/drawing/2014/main" id="{D9AF9D07-1819-0D4C-806D-91F452DC89CF}"/>
              </a:ext>
            </a:extLst>
          </p:cNvPr>
          <p:cNvSpPr/>
          <p:nvPr/>
        </p:nvSpPr>
        <p:spPr>
          <a:xfrm>
            <a:off x="0" y="1014787"/>
            <a:ext cx="12196763" cy="4440082"/>
          </a:xfrm>
          <a:prstGeom prst="rect">
            <a:avLst/>
          </a:prstGeom>
          <a:solidFill>
            <a:srgbClr val="1D1D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817254" y="4448874"/>
            <a:ext cx="1944216" cy="643926"/>
          </a:xfrm>
          <a:prstGeom prst="rect">
            <a:avLst/>
          </a:prstGeom>
          <a:noFill/>
        </p:spPr>
        <p:txBody>
          <a:bodyPr anchor="ctr"/>
          <a:lstStyle/>
          <a:p>
            <a:r>
              <a:rPr lang="en-US" altLang="zh-CN" sz="4800" dirty="0">
                <a:latin typeface="ACGN-MiaoGB-Flash" panose="02020300000000000000" pitchFamily="18" charset="-122"/>
                <a:ea typeface="ACGN-MiaoGB-Flash" panose="02020300000000000000" pitchFamily="18" charset="-122"/>
              </a:rPr>
              <a:t>ZOMI</a:t>
            </a:r>
            <a:endParaRPr lang="zh-CN" altLang="en-US" sz="4800" dirty="0">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2696" y="4486280"/>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852696" y="1112853"/>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4000" kern="0" dirty="0">
                <a:solidFill>
                  <a:schemeClr val="tx2"/>
                </a:solidFill>
                <a:latin typeface="Gill Sans MT" panose="020B0502020104020203" pitchFamily="34" charset="0"/>
                <a:ea typeface="+mj-ea"/>
              </a:rPr>
              <a:t>大模型系列 </a:t>
            </a:r>
            <a:r>
              <a:rPr lang="en-US" altLang="zh-CN" sz="4000" kern="0" dirty="0">
                <a:solidFill>
                  <a:schemeClr val="tx2"/>
                </a:solidFill>
                <a:latin typeface="Gill Sans MT" panose="020B0502020104020203" pitchFamily="34" charset="0"/>
                <a:ea typeface="+mj-ea"/>
              </a:rPr>
              <a:t>–</a:t>
            </a:r>
            <a:r>
              <a:rPr lang="zh-CN" altLang="en-US" sz="4000" kern="0" dirty="0">
                <a:solidFill>
                  <a:schemeClr val="tx2"/>
                </a:solidFill>
                <a:latin typeface="Gill Sans MT" panose="020B0502020104020203" pitchFamily="34" charset="0"/>
                <a:ea typeface="+mj-ea"/>
              </a:rPr>
              <a:t> 微调</a:t>
            </a:r>
            <a:endParaRPr lang="zh-CN" altLang="en-US" sz="6600" kern="0" dirty="0">
              <a:solidFill>
                <a:schemeClr val="tx2"/>
              </a:solidFill>
              <a:latin typeface="Gill Sans MT" panose="020B0502020104020203" pitchFamily="34" charset="0"/>
              <a:ea typeface="+mj-ea"/>
            </a:endParaRP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852696" y="2153972"/>
            <a:ext cx="9710199" cy="200296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11500" kern="0" dirty="0">
                <a:solidFill>
                  <a:schemeClr val="tx2"/>
                </a:solidFill>
                <a:latin typeface="Gill Sans MT" panose="020B0502020104020203" pitchFamily="34" charset="0"/>
                <a:ea typeface="+mj-ea"/>
              </a:rPr>
              <a:t>微调系列介绍</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733648-80F6-8E4E-9E11-CB097E74D4C7}"/>
              </a:ext>
            </a:extLst>
          </p:cNvPr>
          <p:cNvSpPr>
            <a:spLocks noGrp="1"/>
          </p:cNvSpPr>
          <p:nvPr>
            <p:ph type="title"/>
          </p:nvPr>
        </p:nvSpPr>
        <p:spPr/>
        <p:txBody>
          <a:bodyPr/>
          <a:lstStyle/>
          <a:p>
            <a:r>
              <a:rPr lang="zh-CN" altLang="en-US" dirty="0"/>
              <a:t>概念区分</a:t>
            </a:r>
          </a:p>
        </p:txBody>
      </p:sp>
      <p:sp>
        <p:nvSpPr>
          <p:cNvPr id="5" name="内容占位符 4">
            <a:extLst>
              <a:ext uri="{FF2B5EF4-FFF2-40B4-BE49-F238E27FC236}">
                <a16:creationId xmlns:a16="http://schemas.microsoft.com/office/drawing/2014/main" id="{72FE0735-8913-AA4D-A24A-B601A97F8CEC}"/>
              </a:ext>
            </a:extLst>
          </p:cNvPr>
          <p:cNvSpPr>
            <a:spLocks noGrp="1"/>
          </p:cNvSpPr>
          <p:nvPr>
            <p:ph sz="half" idx="1"/>
          </p:nvPr>
        </p:nvSpPr>
        <p:spPr/>
        <p:txBody>
          <a:bodyPr/>
          <a:lstStyle/>
          <a:p>
            <a:r>
              <a:rPr lang="en-US" altLang="zh-CN" dirty="0"/>
              <a:t>PEFT</a:t>
            </a:r>
            <a:r>
              <a:rPr lang="zh-CN" altLang="en-US" dirty="0"/>
              <a:t> </a:t>
            </a:r>
            <a:r>
              <a:rPr lang="en-US" altLang="zh-CN" dirty="0"/>
              <a:t>Parameter Efficient Fine-Tuning</a:t>
            </a:r>
            <a:r>
              <a:rPr lang="zh-CN" altLang="en-US" dirty="0"/>
              <a:t>，参数高效微调，通常俗称低参微调</a:t>
            </a:r>
            <a:endParaRPr lang="en-US" altLang="zh-CN" dirty="0"/>
          </a:p>
          <a:p>
            <a:r>
              <a:rPr lang="en-US" altLang="zh-CN" dirty="0"/>
              <a:t>Full Parameter Fine-Tuning</a:t>
            </a:r>
            <a:r>
              <a:rPr lang="zh-CN" altLang="en-US" dirty="0"/>
              <a:t>，全参微调，俗称普通微调</a:t>
            </a:r>
            <a:endParaRPr lang="en-US" altLang="zh-CN" dirty="0"/>
          </a:p>
          <a:p>
            <a:r>
              <a:rPr lang="en-US" altLang="zh-CN" dirty="0"/>
              <a:t>Supervised Fine-Tuning</a:t>
            </a:r>
            <a:r>
              <a:rPr lang="zh-CN" altLang="en-US" dirty="0"/>
              <a:t>，</a:t>
            </a:r>
            <a:r>
              <a:rPr lang="en-US" altLang="zh-CN" dirty="0"/>
              <a:t>SFT</a:t>
            </a:r>
            <a:r>
              <a:rPr lang="zh-CN" altLang="en-US" dirty="0"/>
              <a:t>，有监督微调</a:t>
            </a:r>
            <a:endParaRPr lang="en-US" altLang="zh-CN" dirty="0"/>
          </a:p>
          <a:p>
            <a:r>
              <a:rPr lang="en-US" altLang="zh-CN" dirty="0"/>
              <a:t>Instruction Tuning</a:t>
            </a:r>
            <a:r>
              <a:rPr lang="zh-CN" altLang="en-US" dirty="0"/>
              <a:t>，指令微调</a:t>
            </a:r>
            <a:endParaRPr lang="en-US" altLang="zh-CN" dirty="0"/>
          </a:p>
          <a:p>
            <a:r>
              <a:rPr lang="en-US" altLang="zh-CN" dirty="0"/>
              <a:t>RLHF</a:t>
            </a:r>
            <a:r>
              <a:rPr lang="zh-CN" altLang="en-US" dirty="0"/>
              <a:t>，</a:t>
            </a:r>
            <a:r>
              <a:rPr lang="en-US" altLang="zh-CN" dirty="0"/>
              <a:t>Reinforcement</a:t>
            </a:r>
            <a:r>
              <a:rPr lang="zh-CN" altLang="en-US" dirty="0"/>
              <a:t> </a:t>
            </a:r>
            <a:r>
              <a:rPr lang="en-US" altLang="zh-CN" dirty="0"/>
              <a:t>Learning Human Feedback</a:t>
            </a:r>
            <a:r>
              <a:rPr lang="zh-CN" altLang="en-US" dirty="0"/>
              <a:t>，人类反馈强化学习</a:t>
            </a:r>
            <a:endParaRPr lang="en-US" altLang="zh-CN" dirty="0"/>
          </a:p>
        </p:txBody>
      </p:sp>
      <p:sp>
        <p:nvSpPr>
          <p:cNvPr id="6" name="矩形 5">
            <a:extLst>
              <a:ext uri="{FF2B5EF4-FFF2-40B4-BE49-F238E27FC236}">
                <a16:creationId xmlns:a16="http://schemas.microsoft.com/office/drawing/2014/main" id="{DD441F88-028D-1D4B-92ED-42562B615D92}"/>
              </a:ext>
            </a:extLst>
          </p:cNvPr>
          <p:cNvSpPr/>
          <p:nvPr/>
        </p:nvSpPr>
        <p:spPr>
          <a:xfrm>
            <a:off x="777766" y="4698124"/>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按微调参数规模划分</a:t>
            </a:r>
            <a:endParaRPr lang="en-US" altLang="zh-CN" sz="2400" b="1" dirty="0">
              <a:solidFill>
                <a:schemeClr val="bg1"/>
              </a:solidFill>
            </a:endParaRPr>
          </a:p>
        </p:txBody>
      </p:sp>
      <p:sp>
        <p:nvSpPr>
          <p:cNvPr id="7" name="矩形 6">
            <a:extLst>
              <a:ext uri="{FF2B5EF4-FFF2-40B4-BE49-F238E27FC236}">
                <a16:creationId xmlns:a16="http://schemas.microsoft.com/office/drawing/2014/main" id="{C879098C-EBF3-7B4A-8A21-79158DC0FBFD}"/>
              </a:ext>
            </a:extLst>
          </p:cNvPr>
          <p:cNvSpPr/>
          <p:nvPr/>
        </p:nvSpPr>
        <p:spPr>
          <a:xfrm>
            <a:off x="4506627" y="4698124"/>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按训练的流程来划分</a:t>
            </a:r>
            <a:endParaRPr lang="en-US" altLang="zh-CN" sz="2400" b="1" dirty="0">
              <a:solidFill>
                <a:schemeClr val="bg1"/>
              </a:solidFill>
            </a:endParaRPr>
          </a:p>
        </p:txBody>
      </p:sp>
      <p:sp>
        <p:nvSpPr>
          <p:cNvPr id="8" name="矩形 7">
            <a:extLst>
              <a:ext uri="{FF2B5EF4-FFF2-40B4-BE49-F238E27FC236}">
                <a16:creationId xmlns:a16="http://schemas.microsoft.com/office/drawing/2014/main" id="{72982547-FEF4-CC43-84B6-7CA6E875EE2C}"/>
              </a:ext>
            </a:extLst>
          </p:cNvPr>
          <p:cNvSpPr/>
          <p:nvPr/>
        </p:nvSpPr>
        <p:spPr>
          <a:xfrm>
            <a:off x="8235487" y="4698124"/>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按训练的方式来划分</a:t>
            </a:r>
            <a:endParaRPr lang="en-US" altLang="zh-CN" sz="2400" b="1" dirty="0">
              <a:solidFill>
                <a:schemeClr val="bg1"/>
              </a:solidFill>
            </a:endParaRPr>
          </a:p>
        </p:txBody>
      </p:sp>
    </p:spTree>
    <p:extLst>
      <p:ext uri="{BB962C8B-B14F-4D97-AF65-F5344CB8AC3E}">
        <p14:creationId xmlns:p14="http://schemas.microsoft.com/office/powerpoint/2010/main" val="3000652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921FFFC-1D41-7E42-84D5-845961583AA2}"/>
              </a:ext>
            </a:extLst>
          </p:cNvPr>
          <p:cNvSpPr>
            <a:spLocks noGrp="1"/>
          </p:cNvSpPr>
          <p:nvPr>
            <p:ph type="title"/>
          </p:nvPr>
        </p:nvSpPr>
        <p:spPr/>
        <p:txBody>
          <a:bodyPr/>
          <a:lstStyle/>
          <a:p>
            <a:r>
              <a:rPr lang="zh-CN" altLang="en-US" dirty="0"/>
              <a:t>大模型与微调的发展</a:t>
            </a:r>
          </a:p>
        </p:txBody>
      </p:sp>
      <p:sp>
        <p:nvSpPr>
          <p:cNvPr id="5" name="内容占位符 4">
            <a:extLst>
              <a:ext uri="{FF2B5EF4-FFF2-40B4-BE49-F238E27FC236}">
                <a16:creationId xmlns:a16="http://schemas.microsoft.com/office/drawing/2014/main" id="{4E6D2D39-77D2-724E-9240-9D1A4B44AD9C}"/>
              </a:ext>
            </a:extLst>
          </p:cNvPr>
          <p:cNvSpPr>
            <a:spLocks noGrp="1"/>
          </p:cNvSpPr>
          <p:nvPr>
            <p:ph sz="half" idx="1"/>
          </p:nvPr>
        </p:nvSpPr>
        <p:spPr/>
        <p:txBody>
          <a:bodyPr/>
          <a:lstStyle/>
          <a:p>
            <a:r>
              <a:rPr lang="en-US" altLang="zh-CN" dirty="0"/>
              <a:t>LLM</a:t>
            </a:r>
            <a:r>
              <a:rPr lang="zh-CN" altLang="en-US" dirty="0"/>
              <a:t> </a:t>
            </a:r>
            <a:r>
              <a:rPr lang="en-US" altLang="zh-CN" dirty="0"/>
              <a:t>and</a:t>
            </a:r>
            <a:r>
              <a:rPr lang="zh-CN" altLang="en-US" dirty="0"/>
              <a:t> </a:t>
            </a:r>
            <a:r>
              <a:rPr lang="en-US" altLang="zh-CN" dirty="0"/>
              <a:t>LVM</a:t>
            </a:r>
            <a:r>
              <a:rPr lang="zh-CN" altLang="en-US" dirty="0"/>
              <a:t> 预训练大模型的训练成本非常高昂，需要庞大的计算资源（</a:t>
            </a:r>
            <a:r>
              <a:rPr lang="en-US" altLang="zh-CN" dirty="0"/>
              <a:t>AI</a:t>
            </a:r>
            <a:r>
              <a:rPr lang="zh-CN" altLang="en-US" dirty="0"/>
              <a:t>集群）和大量的数据，一般客户难以承受。</a:t>
            </a:r>
          </a:p>
        </p:txBody>
      </p:sp>
      <p:pic>
        <p:nvPicPr>
          <p:cNvPr id="6" name="图片 5">
            <a:extLst>
              <a:ext uri="{FF2B5EF4-FFF2-40B4-BE49-F238E27FC236}">
                <a16:creationId xmlns:a16="http://schemas.microsoft.com/office/drawing/2014/main" id="{AE059327-93CF-1A45-9178-0945AD91514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09655" y="3240471"/>
            <a:ext cx="10925134" cy="2382563"/>
          </a:xfrm>
          <a:prstGeom prst="rect">
            <a:avLst/>
          </a:prstGeom>
        </p:spPr>
      </p:pic>
    </p:spTree>
    <p:extLst>
      <p:ext uri="{BB962C8B-B14F-4D97-AF65-F5344CB8AC3E}">
        <p14:creationId xmlns:p14="http://schemas.microsoft.com/office/powerpoint/2010/main" val="638791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CE27486-CA8A-6C44-8F3D-6C81C971FF21}"/>
              </a:ext>
            </a:extLst>
          </p:cNvPr>
          <p:cNvSpPr>
            <a:spLocks noGrp="1"/>
          </p:cNvSpPr>
          <p:nvPr>
            <p:ph type="title"/>
          </p:nvPr>
        </p:nvSpPr>
        <p:spPr/>
        <p:txBody>
          <a:bodyPr/>
          <a:lstStyle/>
          <a:p>
            <a:r>
              <a:rPr lang="en-US" altLang="zh-CN" dirty="0"/>
              <a:t>1.</a:t>
            </a:r>
            <a:r>
              <a:rPr lang="zh-CN" altLang="en-US" dirty="0"/>
              <a:t> 按微调参数规模划分</a:t>
            </a:r>
          </a:p>
        </p:txBody>
      </p:sp>
      <p:sp>
        <p:nvSpPr>
          <p:cNvPr id="5" name="内容占位符 4">
            <a:extLst>
              <a:ext uri="{FF2B5EF4-FFF2-40B4-BE49-F238E27FC236}">
                <a16:creationId xmlns:a16="http://schemas.microsoft.com/office/drawing/2014/main" id="{889F8B58-220F-EA44-A71C-45C714114974}"/>
              </a:ext>
            </a:extLst>
          </p:cNvPr>
          <p:cNvSpPr>
            <a:spLocks noGrp="1"/>
          </p:cNvSpPr>
          <p:nvPr>
            <p:ph sz="half" idx="1"/>
          </p:nvPr>
        </p:nvSpPr>
        <p:spPr/>
        <p:txBody>
          <a:bodyPr/>
          <a:lstStyle/>
          <a:p>
            <a:r>
              <a:rPr lang="en-US" altLang="zh-CN" dirty="0"/>
              <a:t>Full Parameter Fine-Tuning</a:t>
            </a:r>
            <a:r>
              <a:rPr lang="zh-CN" altLang="en-US" dirty="0"/>
              <a:t> 全参数微调 和 </a:t>
            </a:r>
            <a:r>
              <a:rPr lang="en-US" altLang="zh-CN" dirty="0"/>
              <a:t>Parameter Efficient Fine-Tuning</a:t>
            </a:r>
            <a:r>
              <a:rPr lang="zh-CN" altLang="en-US" dirty="0"/>
              <a:t> </a:t>
            </a:r>
            <a:r>
              <a:rPr lang="en-US" altLang="zh-CN" dirty="0"/>
              <a:t>PEFT</a:t>
            </a:r>
            <a:r>
              <a:rPr lang="zh-CN" altLang="en-US" dirty="0"/>
              <a:t>，参数高效微调：</a:t>
            </a:r>
            <a:endParaRPr lang="en-US" altLang="zh-CN" dirty="0"/>
          </a:p>
          <a:p>
            <a:pPr lvl="1"/>
            <a:r>
              <a:rPr lang="en-US" altLang="zh-CN" b="1" dirty="0"/>
              <a:t>FPFT</a:t>
            </a:r>
            <a:r>
              <a:rPr lang="zh-CN" altLang="en-US" b="1" dirty="0"/>
              <a:t>：</a:t>
            </a:r>
            <a:r>
              <a:rPr lang="zh-CN" altLang="en-US" dirty="0"/>
              <a:t>用预训练模型作为初始化权重，在特定数据集上继续训练，全部参数都更新的方法</a:t>
            </a:r>
            <a:endParaRPr lang="en-US" altLang="zh-CN" dirty="0"/>
          </a:p>
          <a:p>
            <a:pPr lvl="1"/>
            <a:r>
              <a:rPr lang="en-US" altLang="zh-CN" b="1" dirty="0"/>
              <a:t>PEFT</a:t>
            </a:r>
            <a:r>
              <a:rPr lang="zh-CN" altLang="en-US" b="1" dirty="0"/>
              <a:t>：</a:t>
            </a:r>
            <a:r>
              <a:rPr lang="zh-CN" altLang="en-US" dirty="0"/>
              <a:t>用更少的计算资源完成模型参数的更新，包括只更新一部分参数，或者通过对参数进行某种结构化约束，例如稀疏化或低秩近似来降低微调的模型参数量。</a:t>
            </a:r>
            <a:br>
              <a:rPr lang="zh-CN" altLang="en-US" dirty="0"/>
            </a:br>
            <a:endParaRPr lang="zh-CN" altLang="en-US" dirty="0"/>
          </a:p>
        </p:txBody>
      </p:sp>
    </p:spTree>
    <p:extLst>
      <p:ext uri="{BB962C8B-B14F-4D97-AF65-F5344CB8AC3E}">
        <p14:creationId xmlns:p14="http://schemas.microsoft.com/office/powerpoint/2010/main" val="226796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921FFFC-1D41-7E42-84D5-845961583AA2}"/>
              </a:ext>
            </a:extLst>
          </p:cNvPr>
          <p:cNvSpPr>
            <a:spLocks noGrp="1"/>
          </p:cNvSpPr>
          <p:nvPr>
            <p:ph type="title"/>
          </p:nvPr>
        </p:nvSpPr>
        <p:spPr/>
        <p:txBody>
          <a:bodyPr/>
          <a:lstStyle/>
          <a:p>
            <a:r>
              <a:rPr lang="zh-CN" altLang="en-US" dirty="0"/>
              <a:t>参数高效微调 </a:t>
            </a:r>
            <a:r>
              <a:rPr lang="en-US" altLang="zh-CN" dirty="0"/>
              <a:t>PEFT</a:t>
            </a:r>
            <a:endParaRPr lang="zh-CN" altLang="en-US" dirty="0"/>
          </a:p>
        </p:txBody>
      </p:sp>
      <p:sp>
        <p:nvSpPr>
          <p:cNvPr id="5" name="内容占位符 4">
            <a:extLst>
              <a:ext uri="{FF2B5EF4-FFF2-40B4-BE49-F238E27FC236}">
                <a16:creationId xmlns:a16="http://schemas.microsoft.com/office/drawing/2014/main" id="{4E6D2D39-77D2-724E-9240-9D1A4B44AD9C}"/>
              </a:ext>
            </a:extLst>
          </p:cNvPr>
          <p:cNvSpPr>
            <a:spLocks noGrp="1"/>
          </p:cNvSpPr>
          <p:nvPr>
            <p:ph sz="half" idx="1"/>
          </p:nvPr>
        </p:nvSpPr>
        <p:spPr/>
        <p:txBody>
          <a:bodyPr/>
          <a:lstStyle/>
          <a:p>
            <a:r>
              <a:rPr lang="zh-CN" altLang="en-US" b="1" dirty="0"/>
              <a:t>微调引入：</a:t>
            </a:r>
            <a:r>
              <a:rPr lang="zh-CN" altLang="en-US" dirty="0"/>
              <a:t>研究者开始研究 </a:t>
            </a:r>
            <a:r>
              <a:rPr lang="en-US" altLang="zh-CN" dirty="0"/>
              <a:t>Parameter-Efficient Fine-Tuning</a:t>
            </a:r>
            <a:r>
              <a:rPr lang="zh-CN" altLang="en-US" dirty="0"/>
              <a:t>（</a:t>
            </a:r>
            <a:r>
              <a:rPr lang="en-US" altLang="zh-CN" dirty="0"/>
              <a:t>PEFT</a:t>
            </a:r>
            <a:r>
              <a:rPr lang="zh-CN" altLang="en-US" dirty="0"/>
              <a:t>）</a:t>
            </a:r>
            <a:r>
              <a:rPr lang="en-US" altLang="zh-CN" dirty="0"/>
              <a:t> </a:t>
            </a:r>
            <a:r>
              <a:rPr lang="zh-CN" altLang="en-US" dirty="0"/>
              <a:t>，旨在通过最小化微调网络模型中的参数数量和降低计算复杂度，来提高预训练模型在新任务上的性能，从而缓解大型预训练模型的训练成本。</a:t>
            </a:r>
            <a:endParaRPr lang="en-US" altLang="zh-CN" dirty="0"/>
          </a:p>
          <a:p>
            <a:endParaRPr lang="en-US" altLang="zh-CN" b="1" dirty="0"/>
          </a:p>
          <a:p>
            <a:r>
              <a:rPr lang="zh-CN" altLang="en-US" b="1" dirty="0"/>
              <a:t>好处：</a:t>
            </a:r>
            <a:r>
              <a:rPr lang="zh-CN" altLang="en-US" dirty="0"/>
              <a:t>即使计算资源受限，也可以利用预训练模型的知识来迅速适应新任务，实现高效的迁移学习 </a:t>
            </a:r>
            <a:r>
              <a:rPr lang="en-US" altLang="zh-CN" dirty="0"/>
              <a:t>Transfer</a:t>
            </a:r>
            <a:r>
              <a:rPr lang="zh-CN" altLang="en-US" dirty="0"/>
              <a:t> </a:t>
            </a:r>
            <a:r>
              <a:rPr lang="en-US" altLang="zh-CN" dirty="0"/>
              <a:t>Learning</a:t>
            </a:r>
            <a:r>
              <a:rPr lang="zh-CN" altLang="en-US" dirty="0"/>
              <a:t>。因此，</a:t>
            </a:r>
            <a:r>
              <a:rPr lang="en-US" altLang="zh-CN" dirty="0"/>
              <a:t>PEFT </a:t>
            </a:r>
            <a:r>
              <a:rPr lang="zh-CN" altLang="en-US" dirty="0"/>
              <a:t>技术可以在提高模型效果的同时，缩短模型训练时间和计算成本，让更多研究者参与到 </a:t>
            </a:r>
            <a:r>
              <a:rPr lang="en-US" altLang="zh-CN" dirty="0"/>
              <a:t>AI</a:t>
            </a:r>
            <a:r>
              <a:rPr lang="zh-CN" altLang="en-US" dirty="0"/>
              <a:t> 研究中。</a:t>
            </a:r>
          </a:p>
        </p:txBody>
      </p:sp>
    </p:spTree>
    <p:extLst>
      <p:ext uri="{BB962C8B-B14F-4D97-AF65-F5344CB8AC3E}">
        <p14:creationId xmlns:p14="http://schemas.microsoft.com/office/powerpoint/2010/main" val="2079986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8BDD45E-935F-844D-B7E4-FC12EC97AD19}"/>
              </a:ext>
            </a:extLst>
          </p:cNvPr>
          <p:cNvPicPr>
            <a:picLocks noChangeAspect="1"/>
          </p:cNvPicPr>
          <p:nvPr/>
        </p:nvPicPr>
        <p:blipFill>
          <a:blip r:embed="rId2"/>
          <a:stretch>
            <a:fillRect/>
          </a:stretch>
        </p:blipFill>
        <p:spPr>
          <a:xfrm>
            <a:off x="361719" y="642438"/>
            <a:ext cx="11473324" cy="5800403"/>
          </a:xfrm>
          <a:prstGeom prst="rect">
            <a:avLst/>
          </a:prstGeom>
        </p:spPr>
      </p:pic>
    </p:spTree>
    <p:extLst>
      <p:ext uri="{BB962C8B-B14F-4D97-AF65-F5344CB8AC3E}">
        <p14:creationId xmlns:p14="http://schemas.microsoft.com/office/powerpoint/2010/main" val="1162317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2B85DA6-DDED-184A-9A5D-00C3360F98BF}"/>
              </a:ext>
            </a:extLst>
          </p:cNvPr>
          <p:cNvSpPr>
            <a:spLocks noGrp="1"/>
          </p:cNvSpPr>
          <p:nvPr>
            <p:ph type="title"/>
          </p:nvPr>
        </p:nvSpPr>
        <p:spPr/>
        <p:txBody>
          <a:bodyPr/>
          <a:lstStyle/>
          <a:p>
            <a:r>
              <a:rPr lang="en-US" altLang="zh-CN" dirty="0"/>
              <a:t>2.</a:t>
            </a:r>
            <a:r>
              <a:rPr lang="zh-CN" altLang="en-US" dirty="0"/>
              <a:t> 按训练的流程来划分</a:t>
            </a:r>
          </a:p>
        </p:txBody>
      </p:sp>
      <p:sp>
        <p:nvSpPr>
          <p:cNvPr id="5" name="内容占位符 4">
            <a:extLst>
              <a:ext uri="{FF2B5EF4-FFF2-40B4-BE49-F238E27FC236}">
                <a16:creationId xmlns:a16="http://schemas.microsoft.com/office/drawing/2014/main" id="{1FBA4290-09F8-544A-8C9F-308A4F4A70DE}"/>
              </a:ext>
            </a:extLst>
          </p:cNvPr>
          <p:cNvSpPr>
            <a:spLocks noGrp="1"/>
          </p:cNvSpPr>
          <p:nvPr>
            <p:ph sz="half" idx="1"/>
          </p:nvPr>
        </p:nvSpPr>
        <p:spPr/>
        <p:txBody>
          <a:bodyPr/>
          <a:lstStyle/>
          <a:p>
            <a:r>
              <a:rPr lang="zh-CN" altLang="en-US" dirty="0"/>
              <a:t>按照大模型训练阶段进行微调，或者根据大模型微调的目标来区分，从提示微调 </a:t>
            </a:r>
            <a:r>
              <a:rPr lang="en-US" altLang="zh-CN" dirty="0"/>
              <a:t>Prompt</a:t>
            </a:r>
            <a:r>
              <a:rPr lang="zh-CN" altLang="en-US" dirty="0"/>
              <a:t> </a:t>
            </a:r>
            <a:r>
              <a:rPr lang="en-US" altLang="zh-CN" dirty="0"/>
              <a:t>Tuning</a:t>
            </a:r>
            <a:r>
              <a:rPr lang="zh-CN" altLang="en-US" dirty="0"/>
              <a:t>、有监督微调 </a:t>
            </a:r>
            <a:r>
              <a:rPr lang="en-US" altLang="zh-CN" dirty="0"/>
              <a:t>SFT</a:t>
            </a:r>
            <a:r>
              <a:rPr lang="zh-CN" altLang="en-US" dirty="0"/>
              <a:t>、</a:t>
            </a:r>
            <a:r>
              <a:rPr lang="en-US" altLang="zh-CN" dirty="0"/>
              <a:t>RLHF</a:t>
            </a:r>
            <a:r>
              <a:rPr lang="zh-CN" altLang="en-US" dirty="0"/>
              <a:t> 人类反馈强化学习的方式来划分。</a:t>
            </a:r>
            <a:endParaRPr lang="en-US" altLang="zh-CN" dirty="0"/>
          </a:p>
        </p:txBody>
      </p:sp>
      <p:pic>
        <p:nvPicPr>
          <p:cNvPr id="7" name="图片 6">
            <a:extLst>
              <a:ext uri="{FF2B5EF4-FFF2-40B4-BE49-F238E27FC236}">
                <a16:creationId xmlns:a16="http://schemas.microsoft.com/office/drawing/2014/main" id="{342D258A-327A-E641-B889-B292EB54F5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406525" y="2492548"/>
            <a:ext cx="5397691" cy="3925593"/>
          </a:xfrm>
          <a:prstGeom prst="rect">
            <a:avLst/>
          </a:prstGeom>
        </p:spPr>
      </p:pic>
    </p:spTree>
    <p:extLst>
      <p:ext uri="{BB962C8B-B14F-4D97-AF65-F5344CB8AC3E}">
        <p14:creationId xmlns:p14="http://schemas.microsoft.com/office/powerpoint/2010/main" val="487177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E74E05F-E3AD-0E42-8BF7-4E5824347370}"/>
              </a:ext>
            </a:extLst>
          </p:cNvPr>
          <p:cNvSpPr>
            <a:spLocks noGrp="1"/>
          </p:cNvSpPr>
          <p:nvPr>
            <p:ph type="title"/>
          </p:nvPr>
        </p:nvSpPr>
        <p:spPr/>
        <p:txBody>
          <a:bodyPr/>
          <a:lstStyle/>
          <a:p>
            <a:r>
              <a:rPr lang="en-US" altLang="zh-CN" dirty="0"/>
              <a:t>2.</a:t>
            </a:r>
            <a:r>
              <a:rPr lang="zh-CN" altLang="en-US" dirty="0"/>
              <a:t> 按训练的流程来划分</a:t>
            </a:r>
          </a:p>
        </p:txBody>
      </p:sp>
      <p:pic>
        <p:nvPicPr>
          <p:cNvPr id="6" name="图片 5">
            <a:extLst>
              <a:ext uri="{FF2B5EF4-FFF2-40B4-BE49-F238E27FC236}">
                <a16:creationId xmlns:a16="http://schemas.microsoft.com/office/drawing/2014/main" id="{23D98406-0F2A-F049-A823-5A3A8514E996}"/>
              </a:ext>
            </a:extLst>
          </p:cNvPr>
          <p:cNvPicPr>
            <a:picLocks noChangeAspect="1"/>
          </p:cNvPicPr>
          <p:nvPr/>
        </p:nvPicPr>
        <p:blipFill>
          <a:blip r:embed="rId2"/>
          <a:stretch>
            <a:fillRect/>
          </a:stretch>
        </p:blipFill>
        <p:spPr>
          <a:xfrm>
            <a:off x="1342505" y="1293324"/>
            <a:ext cx="9525732" cy="5128601"/>
          </a:xfrm>
          <a:prstGeom prst="rect">
            <a:avLst/>
          </a:prstGeom>
        </p:spPr>
      </p:pic>
    </p:spTree>
    <p:extLst>
      <p:ext uri="{BB962C8B-B14F-4D97-AF65-F5344CB8AC3E}">
        <p14:creationId xmlns:p14="http://schemas.microsoft.com/office/powerpoint/2010/main" val="1111038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13312DB-173D-9349-B156-9962DF0792AE}"/>
              </a:ext>
            </a:extLst>
          </p:cNvPr>
          <p:cNvSpPr>
            <a:spLocks noGrp="1"/>
          </p:cNvSpPr>
          <p:nvPr>
            <p:ph type="title"/>
          </p:nvPr>
        </p:nvSpPr>
        <p:spPr/>
        <p:txBody>
          <a:bodyPr/>
          <a:lstStyle/>
          <a:p>
            <a:r>
              <a:rPr lang="en-US" altLang="zh-CN" dirty="0"/>
              <a:t>In-Context Learning</a:t>
            </a:r>
            <a:r>
              <a:rPr lang="zh-CN" altLang="en-US" dirty="0"/>
              <a:t> 上下文学习</a:t>
            </a:r>
          </a:p>
        </p:txBody>
      </p:sp>
      <p:sp>
        <p:nvSpPr>
          <p:cNvPr id="5" name="内容占位符 4">
            <a:extLst>
              <a:ext uri="{FF2B5EF4-FFF2-40B4-BE49-F238E27FC236}">
                <a16:creationId xmlns:a16="http://schemas.microsoft.com/office/drawing/2014/main" id="{A8B3A645-DB0C-864E-B0F6-CDB4C40FBE16}"/>
              </a:ext>
            </a:extLst>
          </p:cNvPr>
          <p:cNvSpPr>
            <a:spLocks noGrp="1"/>
          </p:cNvSpPr>
          <p:nvPr>
            <p:ph sz="half" idx="1"/>
          </p:nvPr>
        </p:nvSpPr>
        <p:spPr/>
        <p:txBody>
          <a:bodyPr/>
          <a:lstStyle/>
          <a:p>
            <a:r>
              <a:rPr lang="en-US" altLang="zh-CN" b="1" dirty="0"/>
              <a:t>ICL</a:t>
            </a:r>
            <a:r>
              <a:rPr lang="zh-CN" altLang="en-US" b="1" dirty="0"/>
              <a:t>（</a:t>
            </a:r>
            <a:r>
              <a:rPr lang="en-US" altLang="zh-CN" b="1" dirty="0"/>
              <a:t>In-Context learning</a:t>
            </a:r>
            <a:r>
              <a:rPr lang="zh-CN" altLang="en-US" b="1" dirty="0"/>
              <a:t>）上下文学习：</a:t>
            </a:r>
            <a:r>
              <a:rPr lang="zh-CN" altLang="en-US" dirty="0"/>
              <a:t>区别于普通微调 </a:t>
            </a:r>
            <a:r>
              <a:rPr lang="en-US" altLang="zh-CN" dirty="0"/>
              <a:t>Fine-Tuning</a:t>
            </a:r>
            <a:r>
              <a:rPr lang="zh-CN" altLang="en-US" dirty="0"/>
              <a:t>，不对 </a:t>
            </a:r>
            <a:r>
              <a:rPr lang="en-US" altLang="zh-CN" dirty="0"/>
              <a:t>LLMs</a:t>
            </a:r>
            <a:r>
              <a:rPr lang="zh-CN" altLang="en-US" dirty="0"/>
              <a:t> 执行任何的微调，直接将模型的输入输出拼接起来作为一个 </a:t>
            </a:r>
            <a:r>
              <a:rPr lang="en-US" altLang="zh-CN" dirty="0"/>
              <a:t>prompt</a:t>
            </a:r>
            <a:r>
              <a:rPr lang="zh-CN" altLang="en-US" dirty="0"/>
              <a:t>，引导模型根据输入的数据结构 </a:t>
            </a:r>
            <a:r>
              <a:rPr lang="en-US" altLang="zh-CN" dirty="0"/>
              <a:t>demo</a:t>
            </a:r>
            <a:r>
              <a:rPr lang="zh-CN" altLang="en-US" dirty="0"/>
              <a:t>，给出任务的预测结果。</a:t>
            </a:r>
            <a:endParaRPr lang="en-US" altLang="zh-CN" dirty="0"/>
          </a:p>
          <a:p>
            <a:endParaRPr lang="en-US" altLang="zh-CN" dirty="0"/>
          </a:p>
          <a:p>
            <a:r>
              <a:rPr lang="en-US" altLang="zh-CN" dirty="0"/>
              <a:t>ICL</a:t>
            </a:r>
            <a:r>
              <a:rPr lang="zh-CN" altLang="en-US" dirty="0"/>
              <a:t> 能够基于无监督学习的基础上取得更好模型效果，并且不需要根据特定的任务重新微调 </a:t>
            </a:r>
            <a:r>
              <a:rPr lang="en-US" altLang="zh-CN" dirty="0"/>
              <a:t>Fine-Tuning </a:t>
            </a:r>
            <a:r>
              <a:rPr lang="zh-CN" altLang="en-US" dirty="0"/>
              <a:t>更新模型参数，避免不同任务要重新进行真正的微调。</a:t>
            </a:r>
          </a:p>
        </p:txBody>
      </p:sp>
    </p:spTree>
    <p:extLst>
      <p:ext uri="{BB962C8B-B14F-4D97-AF65-F5344CB8AC3E}">
        <p14:creationId xmlns:p14="http://schemas.microsoft.com/office/powerpoint/2010/main" val="97844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2B85DA6-DDED-184A-9A5D-00C3360F98BF}"/>
              </a:ext>
            </a:extLst>
          </p:cNvPr>
          <p:cNvSpPr>
            <a:spLocks noGrp="1"/>
          </p:cNvSpPr>
          <p:nvPr>
            <p:ph type="title"/>
          </p:nvPr>
        </p:nvSpPr>
        <p:spPr/>
        <p:txBody>
          <a:bodyPr/>
          <a:lstStyle/>
          <a:p>
            <a:r>
              <a:rPr lang="en-US" altLang="zh-CN" dirty="0"/>
              <a:t>3.</a:t>
            </a:r>
            <a:r>
              <a:rPr lang="zh-CN" altLang="en-US" dirty="0"/>
              <a:t> 按训练的方式来划分</a:t>
            </a:r>
          </a:p>
        </p:txBody>
      </p:sp>
      <p:sp>
        <p:nvSpPr>
          <p:cNvPr id="5" name="内容占位符 4">
            <a:extLst>
              <a:ext uri="{FF2B5EF4-FFF2-40B4-BE49-F238E27FC236}">
                <a16:creationId xmlns:a16="http://schemas.microsoft.com/office/drawing/2014/main" id="{1FBA4290-09F8-544A-8C9F-308A4F4A70DE}"/>
              </a:ext>
            </a:extLst>
          </p:cNvPr>
          <p:cNvSpPr>
            <a:spLocks noGrp="1"/>
          </p:cNvSpPr>
          <p:nvPr>
            <p:ph sz="half" idx="1"/>
          </p:nvPr>
        </p:nvSpPr>
        <p:spPr>
          <a:xfrm>
            <a:off x="623635" y="1360170"/>
            <a:ext cx="3948365" cy="4994910"/>
          </a:xfrm>
        </p:spPr>
        <p:txBody>
          <a:bodyPr/>
          <a:lstStyle/>
          <a:p>
            <a:pPr marL="0" lvl="1" indent="0">
              <a:buNone/>
            </a:pPr>
            <a:r>
              <a:rPr lang="zh-CN" altLang="en-US" sz="2000" b="1" dirty="0"/>
              <a:t>预训练 </a:t>
            </a:r>
            <a:r>
              <a:rPr lang="en-US" altLang="zh-CN" sz="2000" b="1" dirty="0"/>
              <a:t>Pre-Training</a:t>
            </a:r>
            <a:r>
              <a:rPr lang="zh-CN" altLang="en-US" sz="2000" b="1" dirty="0"/>
              <a:t>：</a:t>
            </a:r>
            <a:endParaRPr lang="en-US" altLang="zh-CN" sz="2000" b="1" dirty="0"/>
          </a:p>
          <a:p>
            <a:pPr marL="596706" lvl="2" indent="-239106">
              <a:buFont typeface="Arial" pitchFamily="34" charset="0"/>
              <a:buChar char="•"/>
            </a:pPr>
            <a:r>
              <a:rPr lang="en-US" altLang="zh-CN" sz="1800" dirty="0"/>
              <a:t>LLMs</a:t>
            </a:r>
            <a:r>
              <a:rPr lang="zh-CN" altLang="en-US" sz="1800" dirty="0"/>
              <a:t> 预训练过程是无监督的，但微调过程往往是有监督的。当进行有监督微调时，模型权重会根据与真实标签的差异进行调整。</a:t>
            </a:r>
            <a:endParaRPr lang="en-US" altLang="zh-CN" sz="1800" dirty="0"/>
          </a:p>
          <a:p>
            <a:pPr marL="0" lvl="1" indent="0">
              <a:buNone/>
            </a:pPr>
            <a:r>
              <a:rPr lang="en-US" altLang="zh-CN" sz="2000" b="1" dirty="0"/>
              <a:t>Supervised fine-tuning</a:t>
            </a:r>
            <a:r>
              <a:rPr lang="zh-CN" altLang="en-US" sz="2000" b="1" dirty="0"/>
              <a:t>，</a:t>
            </a:r>
            <a:r>
              <a:rPr lang="en-US" altLang="zh-CN" sz="2000" b="1" dirty="0"/>
              <a:t> SFT</a:t>
            </a:r>
            <a:r>
              <a:rPr lang="zh-CN" altLang="en-US" sz="2000" b="1" dirty="0"/>
              <a:t>：</a:t>
            </a:r>
            <a:endParaRPr lang="en-US" altLang="zh-CN" sz="2000" b="1" dirty="0"/>
          </a:p>
          <a:p>
            <a:pPr marL="596706" lvl="2" indent="-239106">
              <a:buFont typeface="Arial" pitchFamily="34" charset="0"/>
              <a:buChar char="•"/>
            </a:pPr>
            <a:r>
              <a:rPr lang="zh-CN" altLang="en-US" sz="1800" dirty="0"/>
              <a:t>有监督微调使用有标签的数据（</a:t>
            </a:r>
            <a:r>
              <a:rPr lang="en-US" altLang="zh-CN" sz="1800" dirty="0"/>
              <a:t>Label</a:t>
            </a:r>
            <a:r>
              <a:rPr lang="zh-CN" altLang="en-US" sz="1800" dirty="0"/>
              <a:t> </a:t>
            </a:r>
            <a:r>
              <a:rPr lang="en-US" altLang="zh-CN" sz="1800" dirty="0"/>
              <a:t>Data</a:t>
            </a:r>
            <a:r>
              <a:rPr lang="zh-CN" altLang="en-US" sz="1800" dirty="0"/>
              <a:t>）来调整已经预训练的 </a:t>
            </a:r>
            <a:r>
              <a:rPr lang="en-US" altLang="zh-CN" sz="1800" dirty="0"/>
              <a:t>LLMs</a:t>
            </a:r>
            <a:r>
              <a:rPr lang="zh-CN" altLang="en-US" sz="1800" dirty="0"/>
              <a:t>，使其更适应某一特定场景任务。</a:t>
            </a:r>
            <a:endParaRPr lang="en-US" altLang="zh-CN" sz="1800" dirty="0"/>
          </a:p>
          <a:p>
            <a:pPr lvl="1"/>
            <a:endParaRPr lang="zh-CN" altLang="en-US" dirty="0"/>
          </a:p>
        </p:txBody>
      </p:sp>
      <p:pic>
        <p:nvPicPr>
          <p:cNvPr id="2" name="图片 1">
            <a:extLst>
              <a:ext uri="{FF2B5EF4-FFF2-40B4-BE49-F238E27FC236}">
                <a16:creationId xmlns:a16="http://schemas.microsoft.com/office/drawing/2014/main" id="{4C7874C5-FA46-BC48-8776-3897C848FAD7}"/>
              </a:ext>
            </a:extLst>
          </p:cNvPr>
          <p:cNvPicPr>
            <a:picLocks noChangeAspect="1"/>
          </p:cNvPicPr>
          <p:nvPr/>
        </p:nvPicPr>
        <p:blipFill>
          <a:blip r:embed="rId2"/>
          <a:stretch>
            <a:fillRect/>
          </a:stretch>
        </p:blipFill>
        <p:spPr>
          <a:xfrm>
            <a:off x="5108027" y="2021372"/>
            <a:ext cx="6373977" cy="3672506"/>
          </a:xfrm>
          <a:prstGeom prst="rect">
            <a:avLst/>
          </a:prstGeom>
        </p:spPr>
      </p:pic>
    </p:spTree>
    <p:extLst>
      <p:ext uri="{BB962C8B-B14F-4D97-AF65-F5344CB8AC3E}">
        <p14:creationId xmlns:p14="http://schemas.microsoft.com/office/powerpoint/2010/main" val="2832242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6ABAB3D-A635-D246-8C8C-C2853EED53A4}"/>
              </a:ext>
            </a:extLst>
          </p:cNvPr>
          <p:cNvSpPr>
            <a:spLocks noGrp="1"/>
          </p:cNvSpPr>
          <p:nvPr>
            <p:ph type="title"/>
          </p:nvPr>
        </p:nvSpPr>
        <p:spPr/>
        <p:txBody>
          <a:bodyPr/>
          <a:lstStyle/>
          <a:p>
            <a:r>
              <a:rPr lang="zh-CN" altLang="en-US" dirty="0"/>
              <a:t>指令微调 </a:t>
            </a:r>
            <a:r>
              <a:rPr lang="en-US" altLang="zh-CN" dirty="0"/>
              <a:t>Instruction Tuning</a:t>
            </a:r>
            <a:endParaRPr lang="zh-CN" altLang="en-US" dirty="0"/>
          </a:p>
        </p:txBody>
      </p:sp>
      <p:sp>
        <p:nvSpPr>
          <p:cNvPr id="5" name="内容占位符 4">
            <a:extLst>
              <a:ext uri="{FF2B5EF4-FFF2-40B4-BE49-F238E27FC236}">
                <a16:creationId xmlns:a16="http://schemas.microsoft.com/office/drawing/2014/main" id="{96A14322-2376-A647-84D8-D717254EDC00}"/>
              </a:ext>
            </a:extLst>
          </p:cNvPr>
          <p:cNvSpPr>
            <a:spLocks noGrp="1"/>
          </p:cNvSpPr>
          <p:nvPr>
            <p:ph sz="half" idx="1"/>
          </p:nvPr>
        </p:nvSpPr>
        <p:spPr/>
        <p:txBody>
          <a:bodyPr/>
          <a:lstStyle/>
          <a:p>
            <a:r>
              <a:rPr lang="zh-CN" altLang="en-US" b="1" dirty="0"/>
              <a:t>指令微调 </a:t>
            </a:r>
            <a:r>
              <a:rPr lang="en-US" altLang="zh-CN" b="1" dirty="0"/>
              <a:t>Instruction Tuning</a:t>
            </a:r>
            <a:r>
              <a:rPr lang="zh-CN" altLang="en-US" b="1" dirty="0"/>
              <a:t> 可以被视为有监督微调 </a:t>
            </a:r>
            <a:r>
              <a:rPr lang="en-US" altLang="zh-CN" b="1" dirty="0"/>
              <a:t>SFT</a:t>
            </a:r>
            <a:r>
              <a:rPr lang="zh-CN" altLang="en-US" b="1" dirty="0"/>
              <a:t> 的一种特殊形式</a:t>
            </a:r>
            <a:endParaRPr lang="en-US" altLang="zh-CN" b="1" dirty="0"/>
          </a:p>
          <a:p>
            <a:pPr lvl="1"/>
            <a:r>
              <a:rPr lang="en-US" altLang="zh-CN" b="1" dirty="0"/>
              <a:t>SFT</a:t>
            </a:r>
            <a:r>
              <a:rPr lang="zh-CN" altLang="en-US" b="1" dirty="0"/>
              <a:t>：</a:t>
            </a:r>
            <a:r>
              <a:rPr lang="zh-CN" altLang="en-US" dirty="0"/>
              <a:t>使用标记数据对预训练模型进行微调的过程，以便模型能够更好地执行特定任务。</a:t>
            </a:r>
            <a:endParaRPr lang="en-US" altLang="zh-CN" dirty="0"/>
          </a:p>
          <a:p>
            <a:pPr lvl="1"/>
            <a:r>
              <a:rPr lang="en-US" altLang="zh-CN" b="1" dirty="0"/>
              <a:t>IT</a:t>
            </a:r>
            <a:r>
              <a:rPr lang="zh-CN" altLang="en-US" b="1" dirty="0"/>
              <a:t>：</a:t>
            </a:r>
            <a:r>
              <a:rPr lang="zh-CN" altLang="en-US" dirty="0"/>
              <a:t>通过 </a:t>
            </a:r>
            <a:r>
              <a:rPr lang="en-US" altLang="zh-CN" dirty="0"/>
              <a:t>&lt;</a:t>
            </a:r>
            <a:r>
              <a:rPr lang="zh-CN" altLang="en-US" dirty="0"/>
              <a:t>指令，输出</a:t>
            </a:r>
            <a:r>
              <a:rPr lang="en-US" altLang="zh-CN" dirty="0"/>
              <a:t>&gt;</a:t>
            </a:r>
            <a:r>
              <a:rPr lang="zh-CN" altLang="en-US" dirty="0"/>
              <a:t> 对的数据集上进一步训练 </a:t>
            </a:r>
            <a:r>
              <a:rPr lang="en-US" altLang="zh-CN" dirty="0"/>
              <a:t>LLMs</a:t>
            </a:r>
            <a:r>
              <a:rPr lang="zh-CN" altLang="en-US" dirty="0"/>
              <a:t> 的过程，以增强 </a:t>
            </a:r>
            <a:r>
              <a:rPr lang="en-US" altLang="zh-CN" dirty="0"/>
              <a:t>LLMs</a:t>
            </a:r>
            <a:r>
              <a:rPr lang="zh-CN" altLang="en-US" dirty="0"/>
              <a:t> 能力和可控性。</a:t>
            </a:r>
            <a:endParaRPr lang="en-US" altLang="zh-CN" dirty="0"/>
          </a:p>
          <a:p>
            <a:pPr marL="239106" lvl="1" indent="-239106">
              <a:buFont typeface="Arial" pitchFamily="34" charset="0"/>
              <a:buChar char="•"/>
            </a:pPr>
            <a:endParaRPr lang="en-US" altLang="zh-CN" sz="2000" dirty="0"/>
          </a:p>
          <a:p>
            <a:pPr marL="239106" lvl="1" indent="-239106">
              <a:buFont typeface="Arial" pitchFamily="34" charset="0"/>
              <a:buChar char="•"/>
            </a:pPr>
            <a:r>
              <a:rPr lang="zh-CN" altLang="en-US" sz="2000" dirty="0"/>
              <a:t>特殊之处在于其数据集的结构，由人类指令和期望的输出组成进行配对。这种数据结构使得指令微调专注于让模型理解和遵循人类指令。作为</a:t>
            </a:r>
            <a:r>
              <a:rPr lang="zh-CN" altLang="en-US" sz="2000" b="1" dirty="0"/>
              <a:t>有监督微调的一种特殊形式，专注于通过理解和遵循人类指令来增强大型语言模型的能力和可控性。</a:t>
            </a:r>
          </a:p>
        </p:txBody>
      </p:sp>
    </p:spTree>
    <p:extLst>
      <p:ext uri="{BB962C8B-B14F-4D97-AF65-F5344CB8AC3E}">
        <p14:creationId xmlns:p14="http://schemas.microsoft.com/office/powerpoint/2010/main" val="4009108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B0B19F-499C-754B-870A-9A87A9BB1102}"/>
              </a:ext>
            </a:extLst>
          </p:cNvPr>
          <p:cNvSpPr>
            <a:spLocks noGrp="1"/>
          </p:cNvSpPr>
          <p:nvPr>
            <p:ph type="title"/>
          </p:nvPr>
        </p:nvSpPr>
        <p:spPr/>
        <p:txBody>
          <a:bodyPr/>
          <a:lstStyle/>
          <a:p>
            <a:r>
              <a:rPr lang="zh-CN" altLang="en-US" dirty="0"/>
              <a:t>大模型业务全流程</a:t>
            </a:r>
          </a:p>
        </p:txBody>
      </p:sp>
      <p:sp>
        <p:nvSpPr>
          <p:cNvPr id="8" name="圆角矩形 7">
            <a:extLst>
              <a:ext uri="{FF2B5EF4-FFF2-40B4-BE49-F238E27FC236}">
                <a16:creationId xmlns:a16="http://schemas.microsoft.com/office/drawing/2014/main" id="{080CBD20-78B8-E04A-BE23-A551F675DED9}"/>
              </a:ext>
            </a:extLst>
          </p:cNvPr>
          <p:cNvSpPr/>
          <p:nvPr/>
        </p:nvSpPr>
        <p:spPr>
          <a:xfrm>
            <a:off x="2295850" y="6035202"/>
            <a:ext cx="355322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集群算力准备</a:t>
            </a:r>
          </a:p>
        </p:txBody>
      </p:sp>
      <p:sp>
        <p:nvSpPr>
          <p:cNvPr id="15" name="矩形 14">
            <a:extLst>
              <a:ext uri="{FF2B5EF4-FFF2-40B4-BE49-F238E27FC236}">
                <a16:creationId xmlns:a16="http://schemas.microsoft.com/office/drawing/2014/main" id="{D8A7A42C-550A-E441-AC50-052A1576F61C}"/>
              </a:ext>
            </a:extLst>
          </p:cNvPr>
          <p:cNvSpPr/>
          <p:nvPr/>
        </p:nvSpPr>
        <p:spPr>
          <a:xfrm>
            <a:off x="2295852" y="4584923"/>
            <a:ext cx="3553226"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1.</a:t>
            </a:r>
            <a:r>
              <a:rPr kumimoji="1" lang="zh-CN" altLang="en-US" sz="1400" b="1" dirty="0">
                <a:solidFill>
                  <a:schemeClr val="tx1"/>
                </a:solidFill>
                <a:latin typeface="+mn-ea"/>
              </a:rPr>
              <a:t> </a:t>
            </a:r>
            <a:r>
              <a:rPr kumimoji="1" lang="en-US" altLang="zh-CN" sz="1400" b="1" dirty="0">
                <a:solidFill>
                  <a:schemeClr val="tx1"/>
                </a:solidFill>
                <a:latin typeface="+mn-ea"/>
              </a:rPr>
              <a:t>AI</a:t>
            </a:r>
            <a:r>
              <a:rPr kumimoji="1" lang="zh-CN" altLang="en-US" sz="1400" b="1" dirty="0">
                <a:solidFill>
                  <a:schemeClr val="tx1"/>
                </a:solidFill>
                <a:latin typeface="+mn-ea"/>
              </a:rPr>
              <a:t> 集群建设</a:t>
            </a:r>
          </a:p>
        </p:txBody>
      </p:sp>
      <p:sp>
        <p:nvSpPr>
          <p:cNvPr id="17" name="圆角矩形 16">
            <a:extLst>
              <a:ext uri="{FF2B5EF4-FFF2-40B4-BE49-F238E27FC236}">
                <a16:creationId xmlns:a16="http://schemas.microsoft.com/office/drawing/2014/main" id="{C109E098-8590-4948-88D5-BE69E12A8897}"/>
              </a:ext>
            </a:extLst>
          </p:cNvPr>
          <p:cNvSpPr/>
          <p:nvPr/>
        </p:nvSpPr>
        <p:spPr>
          <a:xfrm>
            <a:off x="2295851" y="4961798"/>
            <a:ext cx="3553227" cy="975950"/>
          </a:xfrm>
          <a:prstGeom prst="roundRect">
            <a:avLst>
              <a:gd name="adj" fmla="val 6173"/>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18" name="圆角矩形 17">
            <a:extLst>
              <a:ext uri="{FF2B5EF4-FFF2-40B4-BE49-F238E27FC236}">
                <a16:creationId xmlns:a16="http://schemas.microsoft.com/office/drawing/2014/main" id="{FF392445-FD73-1A4E-9B45-806DC7DF2F0D}"/>
              </a:ext>
            </a:extLst>
          </p:cNvPr>
          <p:cNvSpPr/>
          <p:nvPr/>
        </p:nvSpPr>
        <p:spPr>
          <a:xfrm>
            <a:off x="2421777"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100" dirty="0">
                <a:solidFill>
                  <a:srgbClr val="1D1D1A"/>
                </a:solidFill>
              </a:rPr>
              <a:t>计算、存储、网络</a:t>
            </a:r>
          </a:p>
        </p:txBody>
      </p:sp>
      <p:sp>
        <p:nvSpPr>
          <p:cNvPr id="19" name="圆角矩形 18">
            <a:extLst>
              <a:ext uri="{FF2B5EF4-FFF2-40B4-BE49-F238E27FC236}">
                <a16:creationId xmlns:a16="http://schemas.microsoft.com/office/drawing/2014/main" id="{70BD10A1-26FF-E248-99DA-DFB2E4A30BBD}"/>
              </a:ext>
            </a:extLst>
          </p:cNvPr>
          <p:cNvSpPr/>
          <p:nvPr/>
        </p:nvSpPr>
        <p:spPr>
          <a:xfrm>
            <a:off x="3545403"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集群机房建设</a:t>
            </a:r>
          </a:p>
        </p:txBody>
      </p:sp>
      <p:sp>
        <p:nvSpPr>
          <p:cNvPr id="20" name="圆角矩形 19">
            <a:extLst>
              <a:ext uri="{FF2B5EF4-FFF2-40B4-BE49-F238E27FC236}">
                <a16:creationId xmlns:a16="http://schemas.microsoft.com/office/drawing/2014/main" id="{C8CE0B8F-1F8E-CA43-9FC5-3CE58FC9A20B}"/>
              </a:ext>
            </a:extLst>
          </p:cNvPr>
          <p:cNvSpPr/>
          <p:nvPr/>
        </p:nvSpPr>
        <p:spPr>
          <a:xfrm>
            <a:off x="4669029"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集群上线与运维</a:t>
            </a:r>
          </a:p>
        </p:txBody>
      </p:sp>
      <p:grpSp>
        <p:nvGrpSpPr>
          <p:cNvPr id="2" name="组合 1">
            <a:extLst>
              <a:ext uri="{FF2B5EF4-FFF2-40B4-BE49-F238E27FC236}">
                <a16:creationId xmlns:a16="http://schemas.microsoft.com/office/drawing/2014/main" id="{2698B289-E623-B94C-A12E-F85288BA871D}"/>
              </a:ext>
            </a:extLst>
          </p:cNvPr>
          <p:cNvGrpSpPr/>
          <p:nvPr/>
        </p:nvGrpSpPr>
        <p:grpSpPr>
          <a:xfrm>
            <a:off x="469825" y="1470512"/>
            <a:ext cx="2802062" cy="2532963"/>
            <a:chOff x="1443209" y="1288662"/>
            <a:chExt cx="2399377" cy="2532963"/>
          </a:xfrm>
        </p:grpSpPr>
        <p:sp>
          <p:nvSpPr>
            <p:cNvPr id="9" name="圆角矩形 8">
              <a:extLst>
                <a:ext uri="{FF2B5EF4-FFF2-40B4-BE49-F238E27FC236}">
                  <a16:creationId xmlns:a16="http://schemas.microsoft.com/office/drawing/2014/main" id="{C9CADC98-7C29-C94C-8678-939463496B64}"/>
                </a:ext>
              </a:extLst>
            </p:cNvPr>
            <p:cNvSpPr/>
            <p:nvPr/>
          </p:nvSpPr>
          <p:spPr>
            <a:xfrm>
              <a:off x="1443209" y="1288662"/>
              <a:ext cx="238584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数据 </a:t>
              </a:r>
              <a:r>
                <a:rPr kumimoji="1" lang="en-US" altLang="zh-CN" b="1" dirty="0">
                  <a:solidFill>
                    <a:schemeClr val="bg1"/>
                  </a:solidFill>
                  <a:latin typeface="+mn-ea"/>
                </a:rPr>
                <a:t>&amp;</a:t>
              </a:r>
              <a:r>
                <a:rPr kumimoji="1" lang="zh-CN" altLang="en-US" b="1" dirty="0">
                  <a:solidFill>
                    <a:schemeClr val="bg1"/>
                  </a:solidFill>
                  <a:latin typeface="+mn-ea"/>
                </a:rPr>
                <a:t> 模型算法</a:t>
              </a:r>
            </a:p>
          </p:txBody>
        </p:sp>
        <p:sp>
          <p:nvSpPr>
            <p:cNvPr id="13" name="矩形 12">
              <a:extLst>
                <a:ext uri="{FF2B5EF4-FFF2-40B4-BE49-F238E27FC236}">
                  <a16:creationId xmlns:a16="http://schemas.microsoft.com/office/drawing/2014/main" id="{DCD72351-B007-3F4C-9777-E51502F7A45A}"/>
                </a:ext>
              </a:extLst>
            </p:cNvPr>
            <p:cNvSpPr/>
            <p:nvPr/>
          </p:nvSpPr>
          <p:spPr>
            <a:xfrm>
              <a:off x="1456737"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2.</a:t>
              </a:r>
              <a:r>
                <a:rPr kumimoji="1" lang="zh-CN" altLang="en-US" sz="1400" b="1" dirty="0">
                  <a:solidFill>
                    <a:schemeClr val="tx1"/>
                  </a:solidFill>
                  <a:latin typeface="+mn-ea"/>
                </a:rPr>
                <a:t> 数据处理</a:t>
              </a:r>
            </a:p>
          </p:txBody>
        </p:sp>
        <p:sp>
          <p:nvSpPr>
            <p:cNvPr id="14" name="矩形 13">
              <a:extLst>
                <a:ext uri="{FF2B5EF4-FFF2-40B4-BE49-F238E27FC236}">
                  <a16:creationId xmlns:a16="http://schemas.microsoft.com/office/drawing/2014/main" id="{6855BC35-A04E-194C-AD47-C2C9B741E56F}"/>
                </a:ext>
              </a:extLst>
            </p:cNvPr>
            <p:cNvSpPr/>
            <p:nvPr/>
          </p:nvSpPr>
          <p:spPr>
            <a:xfrm>
              <a:off x="1456735" y="2851791"/>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3.</a:t>
              </a:r>
              <a:r>
                <a:rPr kumimoji="1" lang="zh-CN" altLang="en-US" sz="1400" b="1" dirty="0">
                  <a:solidFill>
                    <a:schemeClr val="tx1"/>
                  </a:solidFill>
                  <a:latin typeface="+mn-ea"/>
                </a:rPr>
                <a:t> 模型算法</a:t>
              </a:r>
            </a:p>
          </p:txBody>
        </p:sp>
        <p:sp>
          <p:nvSpPr>
            <p:cNvPr id="21" name="圆角矩形 20">
              <a:extLst>
                <a:ext uri="{FF2B5EF4-FFF2-40B4-BE49-F238E27FC236}">
                  <a16:creationId xmlns:a16="http://schemas.microsoft.com/office/drawing/2014/main" id="{974C207A-9B1C-9D47-8A50-CD18C53E7881}"/>
                </a:ext>
              </a:extLst>
            </p:cNvPr>
            <p:cNvSpPr/>
            <p:nvPr/>
          </p:nvSpPr>
          <p:spPr>
            <a:xfrm>
              <a:off x="1456736"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 name="圆角矩形 21">
              <a:extLst>
                <a:ext uri="{FF2B5EF4-FFF2-40B4-BE49-F238E27FC236}">
                  <a16:creationId xmlns:a16="http://schemas.microsoft.com/office/drawing/2014/main" id="{A18D350F-4981-764E-A3C8-4596DDF5E21A}"/>
                </a:ext>
              </a:extLst>
            </p:cNvPr>
            <p:cNvSpPr/>
            <p:nvPr/>
          </p:nvSpPr>
          <p:spPr>
            <a:xfrm>
              <a:off x="1456736" y="3280741"/>
              <a:ext cx="2385848" cy="540884"/>
            </a:xfrm>
            <a:prstGeom prst="roundRect">
              <a:avLst>
                <a:gd name="adj" fmla="val 16850"/>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3" name="圆角矩形 22">
              <a:extLst>
                <a:ext uri="{FF2B5EF4-FFF2-40B4-BE49-F238E27FC236}">
                  <a16:creationId xmlns:a16="http://schemas.microsoft.com/office/drawing/2014/main" id="{8A599A53-BC58-0A4B-BCA2-EDBBB8E226E1}"/>
                </a:ext>
              </a:extLst>
            </p:cNvPr>
            <p:cNvSpPr/>
            <p:nvPr/>
          </p:nvSpPr>
          <p:spPr>
            <a:xfrm>
              <a:off x="1558877" y="2316194"/>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开源</a:t>
              </a:r>
              <a:endParaRPr kumimoji="1" lang="en-US" altLang="zh-CN" sz="1000" dirty="0">
                <a:solidFill>
                  <a:srgbClr val="1D1D1A"/>
                </a:solidFill>
              </a:endParaRPr>
            </a:p>
            <a:p>
              <a:pPr algn="ctr"/>
              <a:r>
                <a:rPr kumimoji="1" lang="zh-CN" altLang="en-US" sz="1000" dirty="0">
                  <a:solidFill>
                    <a:srgbClr val="1D1D1A"/>
                  </a:solidFill>
                </a:rPr>
                <a:t>数据</a:t>
              </a:r>
            </a:p>
          </p:txBody>
        </p:sp>
        <p:sp>
          <p:nvSpPr>
            <p:cNvPr id="24" name="圆角矩形 23">
              <a:extLst>
                <a:ext uri="{FF2B5EF4-FFF2-40B4-BE49-F238E27FC236}">
                  <a16:creationId xmlns:a16="http://schemas.microsoft.com/office/drawing/2014/main" id="{4EEB47F0-794A-5143-8807-A748492596D8}"/>
                </a:ext>
              </a:extLst>
            </p:cNvPr>
            <p:cNvSpPr/>
            <p:nvPr/>
          </p:nvSpPr>
          <p:spPr>
            <a:xfrm>
              <a:off x="2269963" y="2316194"/>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数据</a:t>
              </a:r>
              <a:endParaRPr kumimoji="1" lang="en-US" altLang="zh-CN" sz="1000" dirty="0">
                <a:solidFill>
                  <a:srgbClr val="1D1D1A"/>
                </a:solidFill>
              </a:endParaRPr>
            </a:p>
            <a:p>
              <a:pPr algn="ctr"/>
              <a:r>
                <a:rPr kumimoji="1" lang="zh-CN" altLang="en-US" sz="1000" dirty="0">
                  <a:solidFill>
                    <a:srgbClr val="1D1D1A"/>
                  </a:solidFill>
                </a:rPr>
                <a:t>预处理</a:t>
              </a:r>
            </a:p>
          </p:txBody>
        </p:sp>
        <p:sp>
          <p:nvSpPr>
            <p:cNvPr id="25" name="圆角矩形 24">
              <a:extLst>
                <a:ext uri="{FF2B5EF4-FFF2-40B4-BE49-F238E27FC236}">
                  <a16:creationId xmlns:a16="http://schemas.microsoft.com/office/drawing/2014/main" id="{C9906E98-C1E9-294A-93E7-60AA6FCCF494}"/>
                </a:ext>
              </a:extLst>
            </p:cNvPr>
            <p:cNvSpPr/>
            <p:nvPr/>
          </p:nvSpPr>
          <p:spPr>
            <a:xfrm>
              <a:off x="3083189" y="2316194"/>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向量</a:t>
              </a:r>
              <a:endParaRPr kumimoji="1" lang="en-US" altLang="zh-CN" sz="1000" dirty="0">
                <a:solidFill>
                  <a:srgbClr val="1D1D1A"/>
                </a:solidFill>
              </a:endParaRPr>
            </a:p>
            <a:p>
              <a:pPr algn="ctr"/>
              <a:r>
                <a:rPr kumimoji="1" lang="zh-CN" altLang="en-US" sz="1000" dirty="0">
                  <a:solidFill>
                    <a:srgbClr val="1D1D1A"/>
                  </a:solidFill>
                </a:rPr>
                <a:t>数据库</a:t>
              </a:r>
            </a:p>
          </p:txBody>
        </p:sp>
        <p:sp>
          <p:nvSpPr>
            <p:cNvPr id="26" name="圆角矩形 25">
              <a:extLst>
                <a:ext uri="{FF2B5EF4-FFF2-40B4-BE49-F238E27FC236}">
                  <a16:creationId xmlns:a16="http://schemas.microsoft.com/office/drawing/2014/main" id="{6BC41BAF-D448-6749-9F39-387CFD8F709D}"/>
                </a:ext>
              </a:extLst>
            </p:cNvPr>
            <p:cNvSpPr/>
            <p:nvPr/>
          </p:nvSpPr>
          <p:spPr>
            <a:xfrm>
              <a:off x="1563582" y="3377762"/>
              <a:ext cx="95271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LLM</a:t>
              </a:r>
              <a:r>
                <a:rPr kumimoji="1" lang="zh-CN" altLang="en-US" sz="1000" dirty="0">
                  <a:solidFill>
                    <a:srgbClr val="1D1D1A"/>
                  </a:solidFill>
                </a:rPr>
                <a:t>模型</a:t>
              </a:r>
              <a:endParaRPr kumimoji="1" lang="en-US" altLang="zh-CN" sz="1000" dirty="0">
                <a:solidFill>
                  <a:srgbClr val="1D1D1A"/>
                </a:solidFill>
              </a:endParaRPr>
            </a:p>
            <a:p>
              <a:pPr algn="ctr"/>
              <a:r>
                <a:rPr kumimoji="1" lang="zh-CN" altLang="en-US" sz="1000" dirty="0">
                  <a:solidFill>
                    <a:srgbClr val="1D1D1A"/>
                  </a:solidFill>
                </a:rPr>
                <a:t>架构</a:t>
              </a:r>
            </a:p>
          </p:txBody>
        </p:sp>
        <p:sp>
          <p:nvSpPr>
            <p:cNvPr id="27" name="圆角矩形 26">
              <a:extLst>
                <a:ext uri="{FF2B5EF4-FFF2-40B4-BE49-F238E27FC236}">
                  <a16:creationId xmlns:a16="http://schemas.microsoft.com/office/drawing/2014/main" id="{90A76E66-1204-E243-BBC6-ADEC217BCE1C}"/>
                </a:ext>
              </a:extLst>
            </p:cNvPr>
            <p:cNvSpPr/>
            <p:nvPr/>
          </p:nvSpPr>
          <p:spPr>
            <a:xfrm>
              <a:off x="2611098" y="3377762"/>
              <a:ext cx="113668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多模态</a:t>
              </a:r>
              <a:endParaRPr kumimoji="1" lang="en-US" altLang="zh-CN" sz="1000" dirty="0">
                <a:solidFill>
                  <a:srgbClr val="1D1D1A"/>
                </a:solidFill>
              </a:endParaRPr>
            </a:p>
            <a:p>
              <a:pPr algn="ctr"/>
              <a:r>
                <a:rPr kumimoji="1" lang="zh-CN" altLang="en-US" sz="1000" dirty="0">
                  <a:solidFill>
                    <a:srgbClr val="1D1D1A"/>
                  </a:solidFill>
                </a:rPr>
                <a:t>一切皆</a:t>
              </a:r>
              <a:r>
                <a:rPr kumimoji="1" lang="en-US" altLang="zh-CN" sz="1000" dirty="0">
                  <a:solidFill>
                    <a:srgbClr val="1D1D1A"/>
                  </a:solidFill>
                </a:rPr>
                <a:t>Tokens</a:t>
              </a:r>
              <a:endParaRPr kumimoji="1" lang="zh-CN" altLang="en-US" sz="1000" dirty="0">
                <a:solidFill>
                  <a:srgbClr val="1D1D1A"/>
                </a:solidFill>
              </a:endParaRPr>
            </a:p>
          </p:txBody>
        </p:sp>
      </p:grpSp>
      <p:sp>
        <p:nvSpPr>
          <p:cNvPr id="29" name="右箭头 28">
            <a:extLst>
              <a:ext uri="{FF2B5EF4-FFF2-40B4-BE49-F238E27FC236}">
                <a16:creationId xmlns:a16="http://schemas.microsoft.com/office/drawing/2014/main" id="{363C66BD-EA59-8541-93AA-4AD048F43833}"/>
              </a:ext>
            </a:extLst>
          </p:cNvPr>
          <p:cNvSpPr/>
          <p:nvPr/>
        </p:nvSpPr>
        <p:spPr>
          <a:xfrm>
            <a:off x="7975127" y="2534760"/>
            <a:ext cx="443351" cy="404466"/>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a:extLst>
              <a:ext uri="{FF2B5EF4-FFF2-40B4-BE49-F238E27FC236}">
                <a16:creationId xmlns:a16="http://schemas.microsoft.com/office/drawing/2014/main" id="{BECA879D-29BA-A54D-AF2B-5E10567C55C2}"/>
              </a:ext>
            </a:extLst>
          </p:cNvPr>
          <p:cNvSpPr/>
          <p:nvPr/>
        </p:nvSpPr>
        <p:spPr>
          <a:xfrm>
            <a:off x="3920988" y="1477321"/>
            <a:ext cx="386620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模型训练 </a:t>
            </a:r>
            <a:r>
              <a:rPr kumimoji="1" lang="en-US" altLang="zh-CN" b="1" dirty="0">
                <a:solidFill>
                  <a:schemeClr val="bg1"/>
                </a:solidFill>
                <a:latin typeface="+mn-ea"/>
              </a:rPr>
              <a:t>&amp;</a:t>
            </a:r>
            <a:r>
              <a:rPr kumimoji="1" lang="zh-CN" altLang="en-US" b="1" dirty="0">
                <a:solidFill>
                  <a:schemeClr val="bg1"/>
                </a:solidFill>
                <a:latin typeface="+mn-ea"/>
              </a:rPr>
              <a:t> 微调</a:t>
            </a:r>
          </a:p>
        </p:txBody>
      </p:sp>
      <p:sp>
        <p:nvSpPr>
          <p:cNvPr id="30" name="矩形 29">
            <a:extLst>
              <a:ext uri="{FF2B5EF4-FFF2-40B4-BE49-F238E27FC236}">
                <a16:creationId xmlns:a16="http://schemas.microsoft.com/office/drawing/2014/main" id="{6ABEB599-D7A4-1245-BF25-E7B76A2C0D00}"/>
              </a:ext>
            </a:extLst>
          </p:cNvPr>
          <p:cNvSpPr/>
          <p:nvPr/>
        </p:nvSpPr>
        <p:spPr>
          <a:xfrm>
            <a:off x="3945910" y="1974417"/>
            <a:ext cx="2301885"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4.</a:t>
            </a:r>
            <a:r>
              <a:rPr kumimoji="1" lang="zh-CN" altLang="en-US" sz="1400" b="1" dirty="0">
                <a:solidFill>
                  <a:schemeClr val="tx1"/>
                </a:solidFill>
                <a:latin typeface="+mn-ea"/>
              </a:rPr>
              <a:t> 模型训练</a:t>
            </a:r>
          </a:p>
        </p:txBody>
      </p:sp>
      <p:sp>
        <p:nvSpPr>
          <p:cNvPr id="31" name="圆角矩形 30">
            <a:extLst>
              <a:ext uri="{FF2B5EF4-FFF2-40B4-BE49-F238E27FC236}">
                <a16:creationId xmlns:a16="http://schemas.microsoft.com/office/drawing/2014/main" id="{7FF7058F-E62D-D74B-8ABC-396BCBD2E786}"/>
              </a:ext>
            </a:extLst>
          </p:cNvPr>
          <p:cNvSpPr/>
          <p:nvPr/>
        </p:nvSpPr>
        <p:spPr>
          <a:xfrm>
            <a:off x="3945904" y="2403841"/>
            <a:ext cx="2301884" cy="1592825"/>
          </a:xfrm>
          <a:prstGeom prst="roundRect">
            <a:avLst>
              <a:gd name="adj" fmla="val 742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2" name="圆角矩形 31">
            <a:extLst>
              <a:ext uri="{FF2B5EF4-FFF2-40B4-BE49-F238E27FC236}">
                <a16:creationId xmlns:a16="http://schemas.microsoft.com/office/drawing/2014/main" id="{0C23B022-416C-5F45-81DF-E2D5369E64A8}"/>
              </a:ext>
            </a:extLst>
          </p:cNvPr>
          <p:cNvSpPr/>
          <p:nvPr/>
        </p:nvSpPr>
        <p:spPr>
          <a:xfrm>
            <a:off x="4083653"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混合精度</a:t>
            </a:r>
          </a:p>
        </p:txBody>
      </p:sp>
      <p:sp>
        <p:nvSpPr>
          <p:cNvPr id="34" name="圆角矩形 33">
            <a:extLst>
              <a:ext uri="{FF2B5EF4-FFF2-40B4-BE49-F238E27FC236}">
                <a16:creationId xmlns:a16="http://schemas.microsoft.com/office/drawing/2014/main" id="{1074A579-4115-4042-AC82-BFE200BAB226}"/>
              </a:ext>
            </a:extLst>
          </p:cNvPr>
          <p:cNvSpPr/>
          <p:nvPr/>
        </p:nvSpPr>
        <p:spPr>
          <a:xfrm>
            <a:off x="4083653" y="3517781"/>
            <a:ext cx="2013386"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训练集群稳定性</a:t>
            </a:r>
          </a:p>
        </p:txBody>
      </p:sp>
      <p:sp>
        <p:nvSpPr>
          <p:cNvPr id="35" name="矩形 34">
            <a:extLst>
              <a:ext uri="{FF2B5EF4-FFF2-40B4-BE49-F238E27FC236}">
                <a16:creationId xmlns:a16="http://schemas.microsoft.com/office/drawing/2014/main" id="{6D315ADF-F941-8B45-AE52-7A11F1D88C23}"/>
              </a:ext>
            </a:extLst>
          </p:cNvPr>
          <p:cNvSpPr/>
          <p:nvPr/>
        </p:nvSpPr>
        <p:spPr>
          <a:xfrm>
            <a:off x="6347338" y="1974417"/>
            <a:ext cx="146478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6.</a:t>
            </a:r>
            <a:r>
              <a:rPr kumimoji="1" lang="zh-CN" altLang="en-US" sz="1400" b="1" dirty="0">
                <a:solidFill>
                  <a:schemeClr val="tx1"/>
                </a:solidFill>
                <a:latin typeface="+mn-ea"/>
              </a:rPr>
              <a:t> 模型微调</a:t>
            </a:r>
          </a:p>
        </p:txBody>
      </p:sp>
      <p:sp>
        <p:nvSpPr>
          <p:cNvPr id="36" name="圆角矩形 35">
            <a:extLst>
              <a:ext uri="{FF2B5EF4-FFF2-40B4-BE49-F238E27FC236}">
                <a16:creationId xmlns:a16="http://schemas.microsoft.com/office/drawing/2014/main" id="{B5DCFD3E-EEFA-7348-AD00-3A001207CF2D}"/>
              </a:ext>
            </a:extLst>
          </p:cNvPr>
          <p:cNvSpPr/>
          <p:nvPr/>
        </p:nvSpPr>
        <p:spPr>
          <a:xfrm>
            <a:off x="6347338" y="2403841"/>
            <a:ext cx="1464780" cy="1592825"/>
          </a:xfrm>
          <a:prstGeom prst="roundRect">
            <a:avLst>
              <a:gd name="adj" fmla="val 850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7" name="圆角矩形 36">
            <a:extLst>
              <a:ext uri="{FF2B5EF4-FFF2-40B4-BE49-F238E27FC236}">
                <a16:creationId xmlns:a16="http://schemas.microsoft.com/office/drawing/2014/main" id="{1B84AB5B-C8BD-3E44-9F29-CF18B8CAF3D7}"/>
              </a:ext>
            </a:extLst>
          </p:cNvPr>
          <p:cNvSpPr/>
          <p:nvPr/>
        </p:nvSpPr>
        <p:spPr>
          <a:xfrm>
            <a:off x="6482712" y="2568568"/>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全参微调</a:t>
            </a:r>
          </a:p>
        </p:txBody>
      </p:sp>
      <p:sp>
        <p:nvSpPr>
          <p:cNvPr id="38" name="圆角矩形 37">
            <a:extLst>
              <a:ext uri="{FF2B5EF4-FFF2-40B4-BE49-F238E27FC236}">
                <a16:creationId xmlns:a16="http://schemas.microsoft.com/office/drawing/2014/main" id="{447E38B3-E690-8143-8B36-E6C120E625D7}"/>
              </a:ext>
            </a:extLst>
          </p:cNvPr>
          <p:cNvSpPr/>
          <p:nvPr/>
        </p:nvSpPr>
        <p:spPr>
          <a:xfrm>
            <a:off x="6482712" y="3042371"/>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低参微调</a:t>
            </a:r>
          </a:p>
        </p:txBody>
      </p:sp>
      <p:sp>
        <p:nvSpPr>
          <p:cNvPr id="39" name="圆角矩形 38">
            <a:extLst>
              <a:ext uri="{FF2B5EF4-FFF2-40B4-BE49-F238E27FC236}">
                <a16:creationId xmlns:a16="http://schemas.microsoft.com/office/drawing/2014/main" id="{728625CD-70D4-5044-84B8-5DF42842F212}"/>
              </a:ext>
            </a:extLst>
          </p:cNvPr>
          <p:cNvSpPr/>
          <p:nvPr/>
        </p:nvSpPr>
        <p:spPr>
          <a:xfrm>
            <a:off x="6482712" y="3516175"/>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指令微调</a:t>
            </a:r>
          </a:p>
        </p:txBody>
      </p:sp>
      <p:sp>
        <p:nvSpPr>
          <p:cNvPr id="40" name="圆角矩形 39">
            <a:extLst>
              <a:ext uri="{FF2B5EF4-FFF2-40B4-BE49-F238E27FC236}">
                <a16:creationId xmlns:a16="http://schemas.microsoft.com/office/drawing/2014/main" id="{64BE5E12-3765-A74D-A2E1-7FC6077B0937}"/>
              </a:ext>
            </a:extLst>
          </p:cNvPr>
          <p:cNvSpPr/>
          <p:nvPr/>
        </p:nvSpPr>
        <p:spPr>
          <a:xfrm>
            <a:off x="4658746"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梯度检查</a:t>
            </a:r>
          </a:p>
        </p:txBody>
      </p:sp>
      <p:sp>
        <p:nvSpPr>
          <p:cNvPr id="41" name="圆角矩形 40">
            <a:extLst>
              <a:ext uri="{FF2B5EF4-FFF2-40B4-BE49-F238E27FC236}">
                <a16:creationId xmlns:a16="http://schemas.microsoft.com/office/drawing/2014/main" id="{7043F888-21C7-8245-8BE5-540512ABBBF6}"/>
              </a:ext>
            </a:extLst>
          </p:cNvPr>
          <p:cNvSpPr/>
          <p:nvPr/>
        </p:nvSpPr>
        <p:spPr>
          <a:xfrm>
            <a:off x="5233838"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梯度累积</a:t>
            </a:r>
          </a:p>
        </p:txBody>
      </p:sp>
      <p:sp>
        <p:nvSpPr>
          <p:cNvPr id="42" name="圆角矩形 41">
            <a:extLst>
              <a:ext uri="{FF2B5EF4-FFF2-40B4-BE49-F238E27FC236}">
                <a16:creationId xmlns:a16="http://schemas.microsoft.com/office/drawing/2014/main" id="{1FEFCB3D-25F6-D747-92AF-9B303D1AFCB2}"/>
              </a:ext>
            </a:extLst>
          </p:cNvPr>
          <p:cNvSpPr/>
          <p:nvPr/>
        </p:nvSpPr>
        <p:spPr>
          <a:xfrm>
            <a:off x="4083654" y="3068885"/>
            <a:ext cx="2019540"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5.</a:t>
            </a:r>
            <a:r>
              <a:rPr kumimoji="1" lang="zh-CN" altLang="en-US" sz="1000" dirty="0">
                <a:solidFill>
                  <a:srgbClr val="1D1D1A"/>
                </a:solidFill>
              </a:rPr>
              <a:t> 分布式并行</a:t>
            </a:r>
          </a:p>
        </p:txBody>
      </p:sp>
      <p:sp>
        <p:nvSpPr>
          <p:cNvPr id="44" name="矩形 43">
            <a:extLst>
              <a:ext uri="{FF2B5EF4-FFF2-40B4-BE49-F238E27FC236}">
                <a16:creationId xmlns:a16="http://schemas.microsoft.com/office/drawing/2014/main" id="{DBA35242-0F36-1C4C-A25A-26F19AE7B24C}"/>
              </a:ext>
            </a:extLst>
          </p:cNvPr>
          <p:cNvSpPr/>
          <p:nvPr/>
        </p:nvSpPr>
        <p:spPr>
          <a:xfrm>
            <a:off x="5793110" y="2574201"/>
            <a:ext cx="357860" cy="246221"/>
          </a:xfrm>
          <a:prstGeom prst="rect">
            <a:avLst/>
          </a:prstGeom>
        </p:spPr>
        <p:txBody>
          <a:bodyPr wrap="none">
            <a:spAutoFit/>
          </a:bodyPr>
          <a:lstStyle/>
          <a:p>
            <a:pPr algn="ctr"/>
            <a:r>
              <a:rPr kumimoji="1" lang="en-US" altLang="zh-CN" sz="1000" dirty="0">
                <a:solidFill>
                  <a:srgbClr val="1D1D1A"/>
                </a:solidFill>
              </a:rPr>
              <a:t>…</a:t>
            </a:r>
            <a:endParaRPr kumimoji="1" lang="zh-CN" altLang="en-US" sz="1000" dirty="0">
              <a:solidFill>
                <a:srgbClr val="1D1D1A"/>
              </a:solidFill>
            </a:endParaRPr>
          </a:p>
        </p:txBody>
      </p:sp>
      <p:sp>
        <p:nvSpPr>
          <p:cNvPr id="12" name="圆角矩形 11">
            <a:extLst>
              <a:ext uri="{FF2B5EF4-FFF2-40B4-BE49-F238E27FC236}">
                <a16:creationId xmlns:a16="http://schemas.microsoft.com/office/drawing/2014/main" id="{3B02FAC4-2517-5547-AC49-C3FC699FFDF8}"/>
              </a:ext>
            </a:extLst>
          </p:cNvPr>
          <p:cNvSpPr/>
          <p:nvPr/>
        </p:nvSpPr>
        <p:spPr>
          <a:xfrm>
            <a:off x="8488355" y="1476078"/>
            <a:ext cx="2973141"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模型验证 </a:t>
            </a:r>
            <a:r>
              <a:rPr kumimoji="1" lang="en-US" altLang="zh-CN" b="1" dirty="0">
                <a:solidFill>
                  <a:schemeClr val="bg1"/>
                </a:solidFill>
                <a:latin typeface="+mn-ea"/>
              </a:rPr>
              <a:t>&amp;</a:t>
            </a:r>
            <a:r>
              <a:rPr kumimoji="1" lang="zh-CN" altLang="en-US" b="1" dirty="0">
                <a:solidFill>
                  <a:schemeClr val="bg1"/>
                </a:solidFill>
                <a:latin typeface="+mn-ea"/>
              </a:rPr>
              <a:t> 推理部署</a:t>
            </a:r>
          </a:p>
        </p:txBody>
      </p:sp>
      <p:sp>
        <p:nvSpPr>
          <p:cNvPr id="45" name="矩形 44">
            <a:extLst>
              <a:ext uri="{FF2B5EF4-FFF2-40B4-BE49-F238E27FC236}">
                <a16:creationId xmlns:a16="http://schemas.microsoft.com/office/drawing/2014/main" id="{AFC160AC-5479-FF45-B4B0-B30015E44243}"/>
              </a:ext>
            </a:extLst>
          </p:cNvPr>
          <p:cNvSpPr/>
          <p:nvPr/>
        </p:nvSpPr>
        <p:spPr>
          <a:xfrm>
            <a:off x="8515489" y="1973174"/>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7.</a:t>
            </a:r>
            <a:r>
              <a:rPr kumimoji="1" lang="zh-CN" altLang="en-US" sz="1400" b="1" dirty="0">
                <a:solidFill>
                  <a:schemeClr val="tx1"/>
                </a:solidFill>
                <a:latin typeface="+mn-ea"/>
              </a:rPr>
              <a:t> 模型验证</a:t>
            </a:r>
          </a:p>
        </p:txBody>
      </p:sp>
      <p:sp>
        <p:nvSpPr>
          <p:cNvPr id="46" name="矩形 45">
            <a:extLst>
              <a:ext uri="{FF2B5EF4-FFF2-40B4-BE49-F238E27FC236}">
                <a16:creationId xmlns:a16="http://schemas.microsoft.com/office/drawing/2014/main" id="{17BE849B-7C36-EC45-9903-81EF4BFCAF7D}"/>
              </a:ext>
            </a:extLst>
          </p:cNvPr>
          <p:cNvSpPr/>
          <p:nvPr/>
        </p:nvSpPr>
        <p:spPr>
          <a:xfrm>
            <a:off x="8515486" y="3025383"/>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8.</a:t>
            </a:r>
            <a:r>
              <a:rPr kumimoji="1" lang="zh-CN" altLang="en-US" sz="1400" b="1" dirty="0">
                <a:solidFill>
                  <a:schemeClr val="tx1"/>
                </a:solidFill>
                <a:latin typeface="+mn-ea"/>
              </a:rPr>
              <a:t> 推理与智能体</a:t>
            </a:r>
          </a:p>
        </p:txBody>
      </p:sp>
      <p:sp>
        <p:nvSpPr>
          <p:cNvPr id="47" name="圆角矩形 46">
            <a:extLst>
              <a:ext uri="{FF2B5EF4-FFF2-40B4-BE49-F238E27FC236}">
                <a16:creationId xmlns:a16="http://schemas.microsoft.com/office/drawing/2014/main" id="{D9E5A9AA-0708-D84F-81E8-C7934C68D631}"/>
              </a:ext>
            </a:extLst>
          </p:cNvPr>
          <p:cNvSpPr/>
          <p:nvPr/>
        </p:nvSpPr>
        <p:spPr>
          <a:xfrm>
            <a:off x="8515488" y="2402598"/>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圆角矩形 48">
            <a:extLst>
              <a:ext uri="{FF2B5EF4-FFF2-40B4-BE49-F238E27FC236}">
                <a16:creationId xmlns:a16="http://schemas.microsoft.com/office/drawing/2014/main" id="{12DD2068-5B24-8C42-99A9-F333035123B7}"/>
              </a:ext>
            </a:extLst>
          </p:cNvPr>
          <p:cNvSpPr/>
          <p:nvPr/>
        </p:nvSpPr>
        <p:spPr>
          <a:xfrm>
            <a:off x="8642771" y="2499618"/>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下游</a:t>
            </a:r>
            <a:endParaRPr kumimoji="1" lang="en-US" altLang="zh-CN" sz="1000" dirty="0">
              <a:solidFill>
                <a:srgbClr val="1D1D1A"/>
              </a:solidFill>
            </a:endParaRPr>
          </a:p>
          <a:p>
            <a:pPr algn="ctr"/>
            <a:r>
              <a:rPr kumimoji="1" lang="zh-CN" altLang="en-US" sz="1000" dirty="0">
                <a:solidFill>
                  <a:srgbClr val="1D1D1A"/>
                </a:solidFill>
              </a:rPr>
              <a:t>任务</a:t>
            </a:r>
          </a:p>
        </p:txBody>
      </p:sp>
      <p:sp>
        <p:nvSpPr>
          <p:cNvPr id="50" name="圆角矩形 49">
            <a:extLst>
              <a:ext uri="{FF2B5EF4-FFF2-40B4-BE49-F238E27FC236}">
                <a16:creationId xmlns:a16="http://schemas.microsoft.com/office/drawing/2014/main" id="{474B9AAB-5FE0-1147-9B22-E610A589CD6C}"/>
              </a:ext>
            </a:extLst>
          </p:cNvPr>
          <p:cNvSpPr/>
          <p:nvPr/>
        </p:nvSpPr>
        <p:spPr>
          <a:xfrm>
            <a:off x="9528895" y="2499618"/>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测评</a:t>
            </a:r>
            <a:endParaRPr kumimoji="1" lang="en-US" altLang="zh-CN" sz="1000" dirty="0">
              <a:solidFill>
                <a:srgbClr val="1D1D1A"/>
              </a:solidFill>
            </a:endParaRPr>
          </a:p>
          <a:p>
            <a:pPr algn="ctr"/>
            <a:r>
              <a:rPr kumimoji="1" lang="zh-CN" altLang="en-US" sz="1000" dirty="0">
                <a:solidFill>
                  <a:srgbClr val="1D1D1A"/>
                </a:solidFill>
              </a:rPr>
              <a:t>标准</a:t>
            </a:r>
          </a:p>
        </p:txBody>
      </p:sp>
      <p:sp>
        <p:nvSpPr>
          <p:cNvPr id="51" name="圆角矩形 50">
            <a:extLst>
              <a:ext uri="{FF2B5EF4-FFF2-40B4-BE49-F238E27FC236}">
                <a16:creationId xmlns:a16="http://schemas.microsoft.com/office/drawing/2014/main" id="{26C0764A-CD12-3942-B6A5-99FBDCB760F5}"/>
              </a:ext>
            </a:extLst>
          </p:cNvPr>
          <p:cNvSpPr/>
          <p:nvPr/>
        </p:nvSpPr>
        <p:spPr>
          <a:xfrm>
            <a:off x="10542302" y="2499618"/>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bench</a:t>
            </a:r>
          </a:p>
          <a:p>
            <a:pPr algn="ctr"/>
            <a:r>
              <a:rPr kumimoji="1" lang="en-US" altLang="zh-CN" sz="1000" dirty="0">
                <a:solidFill>
                  <a:srgbClr val="1D1D1A"/>
                </a:solidFill>
              </a:rPr>
              <a:t>mark</a:t>
            </a:r>
            <a:endParaRPr kumimoji="1" lang="zh-CN" altLang="en-US" sz="1000" dirty="0">
              <a:solidFill>
                <a:srgbClr val="1D1D1A"/>
              </a:solidFill>
            </a:endParaRPr>
          </a:p>
        </p:txBody>
      </p:sp>
      <p:sp>
        <p:nvSpPr>
          <p:cNvPr id="54" name="圆角矩形 53">
            <a:extLst>
              <a:ext uri="{FF2B5EF4-FFF2-40B4-BE49-F238E27FC236}">
                <a16:creationId xmlns:a16="http://schemas.microsoft.com/office/drawing/2014/main" id="{96464FC8-1442-1749-8D64-C2F4FB48B780}"/>
              </a:ext>
            </a:extLst>
          </p:cNvPr>
          <p:cNvSpPr/>
          <p:nvPr/>
        </p:nvSpPr>
        <p:spPr>
          <a:xfrm>
            <a:off x="8515486" y="3457025"/>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5" name="圆角矩形 54">
            <a:extLst>
              <a:ext uri="{FF2B5EF4-FFF2-40B4-BE49-F238E27FC236}">
                <a16:creationId xmlns:a16="http://schemas.microsoft.com/office/drawing/2014/main" id="{599CF600-C4F0-6F44-A366-7A030C75BBAA}"/>
              </a:ext>
            </a:extLst>
          </p:cNvPr>
          <p:cNvSpPr/>
          <p:nvPr/>
        </p:nvSpPr>
        <p:spPr>
          <a:xfrm>
            <a:off x="8642770" y="3554045"/>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量化</a:t>
            </a:r>
            <a:endParaRPr kumimoji="1" lang="en-US" altLang="zh-CN" sz="1000" dirty="0">
              <a:solidFill>
                <a:srgbClr val="1D1D1A"/>
              </a:solidFill>
            </a:endParaRPr>
          </a:p>
          <a:p>
            <a:pPr algn="ctr"/>
            <a:r>
              <a:rPr kumimoji="1" lang="zh-CN" altLang="en-US" sz="1000" dirty="0">
                <a:solidFill>
                  <a:srgbClr val="1D1D1A"/>
                </a:solidFill>
              </a:rPr>
              <a:t>压缩</a:t>
            </a:r>
          </a:p>
        </p:txBody>
      </p:sp>
      <p:sp>
        <p:nvSpPr>
          <p:cNvPr id="56" name="圆角矩形 55">
            <a:extLst>
              <a:ext uri="{FF2B5EF4-FFF2-40B4-BE49-F238E27FC236}">
                <a16:creationId xmlns:a16="http://schemas.microsoft.com/office/drawing/2014/main" id="{7C7A8E40-9654-4D41-A5F6-DEDC697F99C1}"/>
              </a:ext>
            </a:extLst>
          </p:cNvPr>
          <p:cNvSpPr/>
          <p:nvPr/>
        </p:nvSpPr>
        <p:spPr>
          <a:xfrm>
            <a:off x="9528894" y="3554045"/>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推理</a:t>
            </a:r>
            <a:endParaRPr kumimoji="1" lang="en-US" altLang="zh-CN" sz="1000" dirty="0">
              <a:solidFill>
                <a:srgbClr val="1D1D1A"/>
              </a:solidFill>
            </a:endParaRPr>
          </a:p>
          <a:p>
            <a:pPr algn="ctr"/>
            <a:r>
              <a:rPr kumimoji="1" lang="zh-CN" altLang="en-US" sz="1000" dirty="0">
                <a:solidFill>
                  <a:srgbClr val="1D1D1A"/>
                </a:solidFill>
              </a:rPr>
              <a:t>加速</a:t>
            </a:r>
          </a:p>
        </p:txBody>
      </p:sp>
      <p:sp>
        <p:nvSpPr>
          <p:cNvPr id="57" name="圆角矩形 56">
            <a:extLst>
              <a:ext uri="{FF2B5EF4-FFF2-40B4-BE49-F238E27FC236}">
                <a16:creationId xmlns:a16="http://schemas.microsoft.com/office/drawing/2014/main" id="{D05732A5-4D72-924A-80D8-0B540DD4C072}"/>
              </a:ext>
            </a:extLst>
          </p:cNvPr>
          <p:cNvSpPr/>
          <p:nvPr/>
        </p:nvSpPr>
        <p:spPr>
          <a:xfrm>
            <a:off x="10542301" y="3554045"/>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9.</a:t>
            </a:r>
            <a:r>
              <a:rPr kumimoji="1" lang="zh-CN" altLang="en-US" sz="1000" dirty="0">
                <a:solidFill>
                  <a:srgbClr val="1D1D1A"/>
                </a:solidFill>
              </a:rPr>
              <a:t> </a:t>
            </a:r>
            <a:r>
              <a:rPr kumimoji="1" lang="en-US" altLang="zh-CN" sz="1000" dirty="0">
                <a:solidFill>
                  <a:srgbClr val="1D1D1A"/>
                </a:solidFill>
              </a:rPr>
              <a:t>Agent</a:t>
            </a:r>
          </a:p>
          <a:p>
            <a:pPr algn="ctr"/>
            <a:r>
              <a:rPr kumimoji="1" lang="zh-CN" altLang="en-US" sz="1000" dirty="0">
                <a:solidFill>
                  <a:srgbClr val="1D1D1A"/>
                </a:solidFill>
              </a:rPr>
              <a:t>智能体</a:t>
            </a:r>
          </a:p>
        </p:txBody>
      </p:sp>
      <p:sp>
        <p:nvSpPr>
          <p:cNvPr id="58" name="右箭头 57">
            <a:extLst>
              <a:ext uri="{FF2B5EF4-FFF2-40B4-BE49-F238E27FC236}">
                <a16:creationId xmlns:a16="http://schemas.microsoft.com/office/drawing/2014/main" id="{4AC8CCC9-7B04-034B-A1DA-8F26D0F43963}"/>
              </a:ext>
            </a:extLst>
          </p:cNvPr>
          <p:cNvSpPr/>
          <p:nvPr/>
        </p:nvSpPr>
        <p:spPr>
          <a:xfrm>
            <a:off x="3383805" y="2534760"/>
            <a:ext cx="443351" cy="404466"/>
          </a:xfrm>
          <a:prstGeom prst="rightArrow">
            <a:avLst>
              <a:gd name="adj1" fmla="val 50000"/>
              <a:gd name="adj2" fmla="val 5259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大括号 6">
            <a:extLst>
              <a:ext uri="{FF2B5EF4-FFF2-40B4-BE49-F238E27FC236}">
                <a16:creationId xmlns:a16="http://schemas.microsoft.com/office/drawing/2014/main" id="{D5506F47-962F-F54E-9791-A3CC8945EADE}"/>
              </a:ext>
            </a:extLst>
          </p:cNvPr>
          <p:cNvSpPr/>
          <p:nvPr/>
        </p:nvSpPr>
        <p:spPr>
          <a:xfrm rot="5400000">
            <a:off x="5878305" y="-1239373"/>
            <a:ext cx="257168" cy="1096347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A8995F9C-1453-EC40-9E5D-1CA6D4FC7D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48571" y="4619752"/>
            <a:ext cx="3727093" cy="1775577"/>
          </a:xfrm>
          <a:prstGeom prst="rect">
            <a:avLst/>
          </a:prstGeom>
        </p:spPr>
      </p:pic>
    </p:spTree>
    <p:extLst>
      <p:ext uri="{BB962C8B-B14F-4D97-AF65-F5344CB8AC3E}">
        <p14:creationId xmlns:p14="http://schemas.microsoft.com/office/powerpoint/2010/main" val="1968413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9733648-80F6-8E4E-9E11-CB097E74D4C7}"/>
              </a:ext>
            </a:extLst>
          </p:cNvPr>
          <p:cNvSpPr>
            <a:spLocks noGrp="1"/>
          </p:cNvSpPr>
          <p:nvPr>
            <p:ph type="title"/>
          </p:nvPr>
        </p:nvSpPr>
        <p:spPr/>
        <p:txBody>
          <a:bodyPr/>
          <a:lstStyle/>
          <a:p>
            <a:r>
              <a:rPr lang="zh-CN" altLang="en-US" dirty="0"/>
              <a:t>概念区分</a:t>
            </a:r>
          </a:p>
        </p:txBody>
      </p:sp>
      <p:sp>
        <p:nvSpPr>
          <p:cNvPr id="5" name="内容占位符 4">
            <a:extLst>
              <a:ext uri="{FF2B5EF4-FFF2-40B4-BE49-F238E27FC236}">
                <a16:creationId xmlns:a16="http://schemas.microsoft.com/office/drawing/2014/main" id="{72FE0735-8913-AA4D-A24A-B601A97F8CEC}"/>
              </a:ext>
            </a:extLst>
          </p:cNvPr>
          <p:cNvSpPr>
            <a:spLocks noGrp="1"/>
          </p:cNvSpPr>
          <p:nvPr>
            <p:ph sz="half" idx="1"/>
          </p:nvPr>
        </p:nvSpPr>
        <p:spPr>
          <a:xfrm>
            <a:off x="623635" y="3352800"/>
            <a:ext cx="10963473" cy="3002280"/>
          </a:xfrm>
        </p:spPr>
        <p:txBody>
          <a:bodyPr/>
          <a:lstStyle/>
          <a:p>
            <a:r>
              <a:rPr lang="en-US" altLang="zh-CN" b="1" dirty="0"/>
              <a:t>PEFT</a:t>
            </a:r>
            <a:r>
              <a:rPr lang="zh-CN" altLang="en-US" b="1" dirty="0"/>
              <a:t> </a:t>
            </a:r>
            <a:r>
              <a:rPr lang="en-US" altLang="zh-CN" b="1" dirty="0"/>
              <a:t>Parameter Efficient Fine-Tuning</a:t>
            </a:r>
            <a:r>
              <a:rPr lang="zh-CN" altLang="en-US" b="1" dirty="0"/>
              <a:t>，参数高效微调，通常俗称低参微调</a:t>
            </a:r>
            <a:endParaRPr lang="en-US" altLang="zh-CN" b="1" dirty="0"/>
          </a:p>
          <a:p>
            <a:r>
              <a:rPr lang="en-US" altLang="zh-CN" dirty="0"/>
              <a:t>Full Parameter Fine-Tuning</a:t>
            </a:r>
            <a:r>
              <a:rPr lang="zh-CN" altLang="en-US" dirty="0"/>
              <a:t>，全参微调，俗称普通微调</a:t>
            </a:r>
            <a:endParaRPr lang="en-US" altLang="zh-CN" dirty="0"/>
          </a:p>
          <a:p>
            <a:r>
              <a:rPr lang="en-US" altLang="zh-CN" b="1" dirty="0"/>
              <a:t>Supervised Fine-Tuning</a:t>
            </a:r>
            <a:r>
              <a:rPr lang="zh-CN" altLang="en-US" b="1" dirty="0"/>
              <a:t>，</a:t>
            </a:r>
            <a:r>
              <a:rPr lang="en-US" altLang="zh-CN" b="1" dirty="0"/>
              <a:t>SFT</a:t>
            </a:r>
            <a:r>
              <a:rPr lang="zh-CN" altLang="en-US" b="1" dirty="0"/>
              <a:t>，有监督微调</a:t>
            </a:r>
            <a:endParaRPr lang="en-US" altLang="zh-CN" b="1" dirty="0"/>
          </a:p>
          <a:p>
            <a:r>
              <a:rPr lang="en-US" altLang="zh-CN" dirty="0"/>
              <a:t>Instruction Tuning</a:t>
            </a:r>
            <a:r>
              <a:rPr lang="zh-CN" altLang="en-US" dirty="0"/>
              <a:t>，指令微调</a:t>
            </a:r>
            <a:endParaRPr lang="en-US" altLang="zh-CN" dirty="0"/>
          </a:p>
          <a:p>
            <a:r>
              <a:rPr lang="en-US" altLang="zh-CN" dirty="0"/>
              <a:t>RLHF</a:t>
            </a:r>
            <a:r>
              <a:rPr lang="zh-CN" altLang="en-US" dirty="0"/>
              <a:t>，</a:t>
            </a:r>
            <a:r>
              <a:rPr lang="en-US" altLang="zh-CN" dirty="0"/>
              <a:t>Reinforcement</a:t>
            </a:r>
            <a:r>
              <a:rPr lang="zh-CN" altLang="en-US" dirty="0"/>
              <a:t> </a:t>
            </a:r>
            <a:r>
              <a:rPr lang="en-US" altLang="zh-CN" dirty="0"/>
              <a:t>Learning Human Feedback</a:t>
            </a:r>
            <a:r>
              <a:rPr lang="zh-CN" altLang="en-US" dirty="0"/>
              <a:t>，人类反馈强化学习</a:t>
            </a:r>
            <a:endParaRPr lang="en-US" altLang="zh-CN" dirty="0"/>
          </a:p>
        </p:txBody>
      </p:sp>
      <p:sp>
        <p:nvSpPr>
          <p:cNvPr id="9" name="矩形 8">
            <a:extLst>
              <a:ext uri="{FF2B5EF4-FFF2-40B4-BE49-F238E27FC236}">
                <a16:creationId xmlns:a16="http://schemas.microsoft.com/office/drawing/2014/main" id="{06C729BE-0A2E-D84E-8450-632CF18B6976}"/>
              </a:ext>
            </a:extLst>
          </p:cNvPr>
          <p:cNvSpPr/>
          <p:nvPr/>
        </p:nvSpPr>
        <p:spPr>
          <a:xfrm>
            <a:off x="623635" y="1492469"/>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按微调参数规模划分</a:t>
            </a:r>
            <a:endParaRPr lang="en-US" altLang="zh-CN" sz="2400" b="1" dirty="0">
              <a:solidFill>
                <a:schemeClr val="bg1"/>
              </a:solidFill>
            </a:endParaRPr>
          </a:p>
        </p:txBody>
      </p:sp>
      <p:sp>
        <p:nvSpPr>
          <p:cNvPr id="10" name="矩形 9">
            <a:extLst>
              <a:ext uri="{FF2B5EF4-FFF2-40B4-BE49-F238E27FC236}">
                <a16:creationId xmlns:a16="http://schemas.microsoft.com/office/drawing/2014/main" id="{295C2441-C3BB-954B-A763-838CB92EB2CD}"/>
              </a:ext>
            </a:extLst>
          </p:cNvPr>
          <p:cNvSpPr/>
          <p:nvPr/>
        </p:nvSpPr>
        <p:spPr>
          <a:xfrm>
            <a:off x="4352496" y="1492469"/>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按训练的流程来划分</a:t>
            </a:r>
            <a:endParaRPr lang="en-US" altLang="zh-CN" sz="2400" b="1" dirty="0">
              <a:solidFill>
                <a:schemeClr val="bg1"/>
              </a:solidFill>
            </a:endParaRPr>
          </a:p>
        </p:txBody>
      </p:sp>
      <p:sp>
        <p:nvSpPr>
          <p:cNvPr id="11" name="矩形 10">
            <a:extLst>
              <a:ext uri="{FF2B5EF4-FFF2-40B4-BE49-F238E27FC236}">
                <a16:creationId xmlns:a16="http://schemas.microsoft.com/office/drawing/2014/main" id="{3A869F68-AD2E-3749-837D-270E9164BA7E}"/>
              </a:ext>
            </a:extLst>
          </p:cNvPr>
          <p:cNvSpPr/>
          <p:nvPr/>
        </p:nvSpPr>
        <p:spPr>
          <a:xfrm>
            <a:off x="8081356" y="1492469"/>
            <a:ext cx="3079529" cy="117748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rPr>
              <a:t>按训练的方式来划分</a:t>
            </a:r>
            <a:endParaRPr lang="en-US" altLang="zh-CN" sz="2400" b="1" dirty="0">
              <a:solidFill>
                <a:schemeClr val="bg1"/>
              </a:solidFill>
            </a:endParaRPr>
          </a:p>
        </p:txBody>
      </p:sp>
    </p:spTree>
    <p:extLst>
      <p:ext uri="{BB962C8B-B14F-4D97-AF65-F5344CB8AC3E}">
        <p14:creationId xmlns:p14="http://schemas.microsoft.com/office/powerpoint/2010/main" val="1871469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409F2546-A558-D94A-9B45-F34DE5B2AB09}"/>
              </a:ext>
            </a:extLst>
          </p:cNvPr>
          <p:cNvSpPr>
            <a:spLocks noGrp="1"/>
          </p:cNvSpPr>
          <p:nvPr>
            <p:ph sz="half" idx="1"/>
          </p:nvPr>
        </p:nvSpPr>
        <p:spPr>
          <a:prstGeom prst="rect">
            <a:avLst/>
          </a:prstGeom>
        </p:spPr>
        <p:txBody>
          <a:bodyPr>
            <a:normAutofit/>
          </a:bodyPr>
          <a:lstStyle/>
          <a:p>
            <a:r>
              <a:rPr lang="en-US" altLang="zh-CN" dirty="0"/>
              <a:t>3.</a:t>
            </a:r>
            <a:r>
              <a:rPr lang="zh-CN" altLang="en-US" dirty="0"/>
              <a:t> 大模型训练流程</a:t>
            </a:r>
            <a:endParaRPr lang="en-US" altLang="zh-CN" dirty="0"/>
          </a:p>
        </p:txBody>
      </p:sp>
    </p:spTree>
    <p:extLst>
      <p:ext uri="{BB962C8B-B14F-4D97-AF65-F5344CB8AC3E}">
        <p14:creationId xmlns:p14="http://schemas.microsoft.com/office/powerpoint/2010/main" val="2078061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85126C3-2EE5-2945-9F31-5B7FEE8EBC3F}"/>
              </a:ext>
            </a:extLst>
          </p:cNvPr>
          <p:cNvSpPr>
            <a:spLocks noGrp="1"/>
          </p:cNvSpPr>
          <p:nvPr>
            <p:ph type="title"/>
          </p:nvPr>
        </p:nvSpPr>
        <p:spPr/>
        <p:txBody>
          <a:bodyPr/>
          <a:lstStyle/>
          <a:p>
            <a:r>
              <a:rPr lang="zh-CN" altLang="en-US" dirty="0"/>
              <a:t>经典 </a:t>
            </a:r>
            <a:r>
              <a:rPr lang="en-US" altLang="zh-CN" dirty="0"/>
              <a:t>LLMs</a:t>
            </a:r>
            <a:r>
              <a:rPr lang="zh-CN" altLang="en-US" dirty="0"/>
              <a:t> 训练流程</a:t>
            </a:r>
          </a:p>
        </p:txBody>
      </p:sp>
      <p:sp>
        <p:nvSpPr>
          <p:cNvPr id="5" name="内容占位符 4">
            <a:extLst>
              <a:ext uri="{FF2B5EF4-FFF2-40B4-BE49-F238E27FC236}">
                <a16:creationId xmlns:a16="http://schemas.microsoft.com/office/drawing/2014/main" id="{F0FCFBE5-D855-C14E-A6E0-1F2B380EDBA1}"/>
              </a:ext>
            </a:extLst>
          </p:cNvPr>
          <p:cNvSpPr>
            <a:spLocks noGrp="1"/>
          </p:cNvSpPr>
          <p:nvPr>
            <p:ph sz="half" idx="1"/>
          </p:nvPr>
        </p:nvSpPr>
        <p:spPr/>
        <p:txBody>
          <a:bodyPr/>
          <a:lstStyle/>
          <a:p>
            <a:r>
              <a:rPr lang="zh-CN" altLang="en-US" dirty="0"/>
              <a:t>目前基于 </a:t>
            </a:r>
            <a:r>
              <a:rPr lang="en-US" altLang="zh-CN" dirty="0"/>
              <a:t>Transformer</a:t>
            </a:r>
            <a:r>
              <a:rPr lang="zh-CN" altLang="en-US" dirty="0"/>
              <a:t> 的大型语言模型，例如 </a:t>
            </a:r>
            <a:r>
              <a:rPr lang="en-US" altLang="zh-CN" dirty="0"/>
              <a:t>ChatGPT</a:t>
            </a:r>
            <a:r>
              <a:rPr lang="zh-CN" altLang="en-US" dirty="0"/>
              <a:t> 或 </a:t>
            </a:r>
            <a:r>
              <a:rPr lang="en-US" altLang="zh-CN" dirty="0"/>
              <a:t>Llama 2</a:t>
            </a:r>
            <a:r>
              <a:rPr lang="zh-CN" altLang="en-US" dirty="0"/>
              <a:t>，大体都包括三个训练步骤：</a:t>
            </a:r>
            <a:r>
              <a:rPr lang="zh-CN" altLang="en-US" b="1" dirty="0"/>
              <a:t>预训练 </a:t>
            </a:r>
            <a:r>
              <a:rPr lang="en-US" altLang="zh-CN" b="1" dirty="0"/>
              <a:t>Pre-training</a:t>
            </a:r>
            <a:r>
              <a:rPr lang="zh-CN" altLang="en-US" b="1" dirty="0"/>
              <a:t>，有监督微调 </a:t>
            </a:r>
            <a:r>
              <a:rPr lang="en-US" altLang="zh-CN" b="1" dirty="0"/>
              <a:t>Supervised finetuning</a:t>
            </a:r>
            <a:r>
              <a:rPr lang="zh-CN" altLang="en-US" b="1" dirty="0"/>
              <a:t>、对齐 </a:t>
            </a:r>
            <a:r>
              <a:rPr lang="en-US" altLang="zh-CN" b="1" dirty="0"/>
              <a:t>Alignment</a:t>
            </a:r>
            <a:r>
              <a:rPr lang="zh-CN" altLang="en-US" b="1" dirty="0"/>
              <a:t>。</a:t>
            </a:r>
            <a:endParaRPr lang="en-US" altLang="zh-CN" b="1" dirty="0"/>
          </a:p>
          <a:p>
            <a:endParaRPr lang="zh-CN" altLang="en-US" b="1" dirty="0"/>
          </a:p>
          <a:p>
            <a:r>
              <a:rPr lang="en-US" altLang="zh-CN" dirty="0"/>
              <a:t>1</a:t>
            </a:r>
            <a:r>
              <a:rPr lang="zh-CN" altLang="en-US" dirty="0"/>
              <a:t>）预训练阶段，模型会学习来自海量、无标注文本数据集的知识；</a:t>
            </a:r>
            <a:endParaRPr lang="en-US" altLang="zh-CN" dirty="0"/>
          </a:p>
          <a:p>
            <a:r>
              <a:rPr lang="en-US" altLang="zh-CN" dirty="0"/>
              <a:t>2</a:t>
            </a:r>
            <a:r>
              <a:rPr lang="zh-CN" altLang="en-US" dirty="0"/>
              <a:t>）然后使用有监督微调的方式来细化模型，以便后期在推理的过程中更好地遵守特定指令；</a:t>
            </a:r>
            <a:endParaRPr lang="en-US" altLang="zh-CN" dirty="0"/>
          </a:p>
          <a:p>
            <a:r>
              <a:rPr lang="en-US" altLang="zh-CN" dirty="0"/>
              <a:t>3</a:t>
            </a:r>
            <a:r>
              <a:rPr lang="zh-CN" altLang="en-US" dirty="0"/>
              <a:t>）最后使用对齐技术使 </a:t>
            </a:r>
            <a:r>
              <a:rPr lang="en-US" altLang="zh-CN" dirty="0"/>
              <a:t>LLMs</a:t>
            </a:r>
            <a:r>
              <a:rPr lang="zh-CN" altLang="en-US" dirty="0"/>
              <a:t> 可以更有用且更安全地响应用户的提示 </a:t>
            </a:r>
            <a:r>
              <a:rPr lang="en-US" altLang="zh-CN" dirty="0"/>
              <a:t>Prompt</a:t>
            </a:r>
            <a:r>
              <a:rPr lang="zh-CN" altLang="en-US" dirty="0"/>
              <a:t>；</a:t>
            </a:r>
          </a:p>
        </p:txBody>
      </p:sp>
    </p:spTree>
    <p:extLst>
      <p:ext uri="{BB962C8B-B14F-4D97-AF65-F5344CB8AC3E}">
        <p14:creationId xmlns:p14="http://schemas.microsoft.com/office/powerpoint/2010/main" val="587373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9861021-6D1E-6E4D-9E80-2FFB3BAF2A39}"/>
              </a:ext>
            </a:extLst>
          </p:cNvPr>
          <p:cNvSpPr>
            <a:spLocks noGrp="1"/>
          </p:cNvSpPr>
          <p:nvPr>
            <p:ph type="title"/>
          </p:nvPr>
        </p:nvSpPr>
        <p:spPr/>
        <p:txBody>
          <a:bodyPr/>
          <a:lstStyle/>
          <a:p>
            <a:r>
              <a:rPr lang="en-US" altLang="zh-CN" dirty="0"/>
              <a:t>1. </a:t>
            </a:r>
            <a:r>
              <a:rPr lang="zh-CN" altLang="en-US" dirty="0"/>
              <a:t>预训练 </a:t>
            </a:r>
            <a:r>
              <a:rPr lang="en-US" altLang="zh-CN" dirty="0"/>
              <a:t>Pretraining</a:t>
            </a:r>
            <a:endParaRPr lang="zh-CN" altLang="en-US" dirty="0"/>
          </a:p>
        </p:txBody>
      </p:sp>
      <p:sp>
        <p:nvSpPr>
          <p:cNvPr id="5" name="内容占位符 4">
            <a:extLst>
              <a:ext uri="{FF2B5EF4-FFF2-40B4-BE49-F238E27FC236}">
                <a16:creationId xmlns:a16="http://schemas.microsoft.com/office/drawing/2014/main" id="{64646C27-3DDD-104E-8F5E-137600F0BB83}"/>
              </a:ext>
            </a:extLst>
          </p:cNvPr>
          <p:cNvSpPr>
            <a:spLocks noGrp="1"/>
          </p:cNvSpPr>
          <p:nvPr>
            <p:ph sz="half" idx="1"/>
          </p:nvPr>
        </p:nvSpPr>
        <p:spPr/>
        <p:txBody>
          <a:bodyPr/>
          <a:lstStyle/>
          <a:p>
            <a:r>
              <a:rPr lang="zh-CN" altLang="en-US" dirty="0"/>
              <a:t>预训练阶段通常需要数十到百亿 </a:t>
            </a:r>
            <a:r>
              <a:rPr lang="en-US" altLang="zh-CN" dirty="0"/>
              <a:t>Token</a:t>
            </a:r>
            <a:r>
              <a:rPr lang="zh-CN" altLang="en-US" dirty="0"/>
              <a:t> 的文本语料库，但训练目标只是简单的「下一个单词预测」（</a:t>
            </a:r>
            <a:r>
              <a:rPr lang="en-US" altLang="zh-CN" dirty="0"/>
              <a:t>next word prediction</a:t>
            </a:r>
            <a:r>
              <a:rPr lang="zh-CN" altLang="en-US" dirty="0"/>
              <a:t>）任务。</a:t>
            </a:r>
          </a:p>
        </p:txBody>
      </p:sp>
      <p:pic>
        <p:nvPicPr>
          <p:cNvPr id="6" name="图片 5">
            <a:extLst>
              <a:ext uri="{FF2B5EF4-FFF2-40B4-BE49-F238E27FC236}">
                <a16:creationId xmlns:a16="http://schemas.microsoft.com/office/drawing/2014/main" id="{124C2A3F-DA7E-E348-8AC0-4DA30BE968C5}"/>
              </a:ext>
            </a:extLst>
          </p:cNvPr>
          <p:cNvPicPr>
            <a:picLocks noChangeAspect="1"/>
          </p:cNvPicPr>
          <p:nvPr/>
        </p:nvPicPr>
        <p:blipFill>
          <a:blip r:embed="rId2"/>
          <a:stretch>
            <a:fillRect/>
          </a:stretch>
        </p:blipFill>
        <p:spPr>
          <a:xfrm>
            <a:off x="2680144" y="2303836"/>
            <a:ext cx="6836474" cy="4051244"/>
          </a:xfrm>
          <a:prstGeom prst="rect">
            <a:avLst/>
          </a:prstGeom>
        </p:spPr>
      </p:pic>
    </p:spTree>
    <p:extLst>
      <p:ext uri="{BB962C8B-B14F-4D97-AF65-F5344CB8AC3E}">
        <p14:creationId xmlns:p14="http://schemas.microsoft.com/office/powerpoint/2010/main" val="312393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4DBFD79-0C36-D449-B17F-EBFAEA7E03A1}"/>
              </a:ext>
            </a:extLst>
          </p:cNvPr>
          <p:cNvSpPr>
            <a:spLocks noGrp="1"/>
          </p:cNvSpPr>
          <p:nvPr>
            <p:ph type="title"/>
          </p:nvPr>
        </p:nvSpPr>
        <p:spPr/>
        <p:txBody>
          <a:bodyPr/>
          <a:lstStyle/>
          <a:p>
            <a:r>
              <a:rPr lang="en-US" altLang="zh-CN" dirty="0"/>
              <a:t>1. </a:t>
            </a:r>
            <a:r>
              <a:rPr lang="zh-CN" altLang="en-US" dirty="0"/>
              <a:t>预训练 </a:t>
            </a:r>
            <a:r>
              <a:rPr lang="en-US" altLang="zh-CN" dirty="0"/>
              <a:t>Pretraining</a:t>
            </a:r>
            <a:endParaRPr kumimoji="1" lang="zh-CN" altLang="en-US" dirty="0"/>
          </a:p>
        </p:txBody>
      </p:sp>
      <p:sp>
        <p:nvSpPr>
          <p:cNvPr id="8" name="内容占位符 7">
            <a:extLst>
              <a:ext uri="{FF2B5EF4-FFF2-40B4-BE49-F238E27FC236}">
                <a16:creationId xmlns:a16="http://schemas.microsoft.com/office/drawing/2014/main" id="{FAF35064-E36F-6243-B421-C6D2092CE395}"/>
              </a:ext>
            </a:extLst>
          </p:cNvPr>
          <p:cNvSpPr>
            <a:spLocks noGrp="1"/>
          </p:cNvSpPr>
          <p:nvPr>
            <p:ph sz="half" idx="1"/>
          </p:nvPr>
        </p:nvSpPr>
        <p:spPr/>
        <p:txBody>
          <a:bodyPr/>
          <a:lstStyle/>
          <a:p>
            <a:r>
              <a:rPr lang="zh-CN" altLang="en-US" dirty="0"/>
              <a:t>预训练阶段通常需要数十到百亿 </a:t>
            </a:r>
            <a:r>
              <a:rPr lang="en-US" altLang="zh-CN" dirty="0"/>
              <a:t>Token</a:t>
            </a:r>
            <a:r>
              <a:rPr lang="zh-CN" altLang="en-US" dirty="0"/>
              <a:t> 的文本语料库，但训练目标只是简单的「下一个单词预测」（</a:t>
            </a:r>
            <a:r>
              <a:rPr lang="en-US" altLang="zh-CN" dirty="0"/>
              <a:t>next word prediction</a:t>
            </a:r>
            <a:r>
              <a:rPr lang="zh-CN" altLang="en-US" dirty="0"/>
              <a:t>）任务。</a:t>
            </a:r>
          </a:p>
        </p:txBody>
      </p:sp>
      <p:pic>
        <p:nvPicPr>
          <p:cNvPr id="10" name="图片 9">
            <a:extLst>
              <a:ext uri="{FF2B5EF4-FFF2-40B4-BE49-F238E27FC236}">
                <a16:creationId xmlns:a16="http://schemas.microsoft.com/office/drawing/2014/main" id="{7047B459-5522-0E4D-AFAB-C860774E997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44467" y="2295512"/>
            <a:ext cx="8107828" cy="4059568"/>
          </a:xfrm>
          <a:prstGeom prst="rect">
            <a:avLst/>
          </a:prstGeom>
        </p:spPr>
      </p:pic>
    </p:spTree>
    <p:extLst>
      <p:ext uri="{BB962C8B-B14F-4D97-AF65-F5344CB8AC3E}">
        <p14:creationId xmlns:p14="http://schemas.microsoft.com/office/powerpoint/2010/main" val="1514102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4DBFD79-0C36-D449-B17F-EBFAEA7E03A1}"/>
              </a:ext>
            </a:extLst>
          </p:cNvPr>
          <p:cNvSpPr>
            <a:spLocks noGrp="1"/>
          </p:cNvSpPr>
          <p:nvPr>
            <p:ph type="title"/>
          </p:nvPr>
        </p:nvSpPr>
        <p:spPr/>
        <p:txBody>
          <a:bodyPr/>
          <a:lstStyle/>
          <a:p>
            <a:r>
              <a:rPr lang="en-US" altLang="zh-CN" dirty="0"/>
              <a:t>1. </a:t>
            </a:r>
            <a:r>
              <a:rPr lang="zh-CN" altLang="en-US" dirty="0"/>
              <a:t>预训练 </a:t>
            </a:r>
            <a:r>
              <a:rPr lang="en-US" altLang="zh-CN" dirty="0"/>
              <a:t>Pretraining</a:t>
            </a:r>
            <a:endParaRPr kumimoji="1" lang="zh-CN" altLang="en-US" dirty="0"/>
          </a:p>
        </p:txBody>
      </p:sp>
      <p:sp>
        <p:nvSpPr>
          <p:cNvPr id="8" name="内容占位符 7">
            <a:extLst>
              <a:ext uri="{FF2B5EF4-FFF2-40B4-BE49-F238E27FC236}">
                <a16:creationId xmlns:a16="http://schemas.microsoft.com/office/drawing/2014/main" id="{FAF35064-E36F-6243-B421-C6D2092CE395}"/>
              </a:ext>
            </a:extLst>
          </p:cNvPr>
          <p:cNvSpPr>
            <a:spLocks noGrp="1"/>
          </p:cNvSpPr>
          <p:nvPr>
            <p:ph sz="half" idx="1"/>
          </p:nvPr>
        </p:nvSpPr>
        <p:spPr/>
        <p:txBody>
          <a:bodyPr/>
          <a:lstStyle/>
          <a:p>
            <a:r>
              <a:rPr lang="zh-CN" altLang="en-US" dirty="0"/>
              <a:t>自监督预训练（无监督学习）：让大模型从大规模数据中学习，不依赖人工标注完成训练，因为训练</a:t>
            </a:r>
            <a:r>
              <a:rPr lang="en-US" altLang="zh-CN" dirty="0"/>
              <a:t>/</a:t>
            </a:r>
            <a:r>
              <a:rPr lang="zh-CN" altLang="en-US" dirty="0"/>
              <a:t>学习的标签（</a:t>
            </a:r>
            <a:r>
              <a:rPr lang="en-US" altLang="zh-CN" dirty="0"/>
              <a:t>Label </a:t>
            </a:r>
            <a:r>
              <a:rPr lang="zh-CN" altLang="en-US" dirty="0"/>
              <a:t> </a:t>
            </a:r>
            <a:r>
              <a:rPr lang="en-US" altLang="zh-CN" dirty="0"/>
              <a:t>Data</a:t>
            </a:r>
            <a:r>
              <a:rPr lang="zh-CN" altLang="en-US" dirty="0"/>
              <a:t>）是文本的后续单词，已经暗含在训练数据集中。</a:t>
            </a:r>
          </a:p>
        </p:txBody>
      </p:sp>
      <p:pic>
        <p:nvPicPr>
          <p:cNvPr id="4" name="图片 3">
            <a:extLst>
              <a:ext uri="{FF2B5EF4-FFF2-40B4-BE49-F238E27FC236}">
                <a16:creationId xmlns:a16="http://schemas.microsoft.com/office/drawing/2014/main" id="{65D3CBE2-1267-2040-BF92-45247DFDB0A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16885" y="2383505"/>
            <a:ext cx="8162991" cy="4087189"/>
          </a:xfrm>
          <a:prstGeom prst="rect">
            <a:avLst/>
          </a:prstGeom>
        </p:spPr>
      </p:pic>
    </p:spTree>
    <p:extLst>
      <p:ext uri="{BB962C8B-B14F-4D97-AF65-F5344CB8AC3E}">
        <p14:creationId xmlns:p14="http://schemas.microsoft.com/office/powerpoint/2010/main" val="1028641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4DBFD79-0C36-D449-B17F-EBFAEA7E03A1}"/>
              </a:ext>
            </a:extLst>
          </p:cNvPr>
          <p:cNvSpPr>
            <a:spLocks noGrp="1"/>
          </p:cNvSpPr>
          <p:nvPr>
            <p:ph type="title"/>
          </p:nvPr>
        </p:nvSpPr>
        <p:spPr/>
        <p:txBody>
          <a:bodyPr/>
          <a:lstStyle/>
          <a:p>
            <a:r>
              <a:rPr lang="en-US" altLang="zh-CN" dirty="0"/>
              <a:t>2. </a:t>
            </a:r>
            <a:r>
              <a:rPr lang="zh-CN" altLang="en-US" dirty="0"/>
              <a:t>有监督微调 </a:t>
            </a:r>
            <a:r>
              <a:rPr lang="en-US" altLang="zh-CN" dirty="0"/>
              <a:t>Supervised finetuning</a:t>
            </a:r>
            <a:endParaRPr kumimoji="1" lang="zh-CN" altLang="en-US" dirty="0"/>
          </a:p>
        </p:txBody>
      </p:sp>
      <p:sp>
        <p:nvSpPr>
          <p:cNvPr id="8" name="内容占位符 7">
            <a:extLst>
              <a:ext uri="{FF2B5EF4-FFF2-40B4-BE49-F238E27FC236}">
                <a16:creationId xmlns:a16="http://schemas.microsoft.com/office/drawing/2014/main" id="{FAF35064-E36F-6243-B421-C6D2092CE395}"/>
              </a:ext>
            </a:extLst>
          </p:cNvPr>
          <p:cNvSpPr>
            <a:spLocks noGrp="1"/>
          </p:cNvSpPr>
          <p:nvPr>
            <p:ph sz="half" idx="1"/>
          </p:nvPr>
        </p:nvSpPr>
        <p:spPr/>
        <p:txBody>
          <a:bodyPr/>
          <a:lstStyle/>
          <a:p>
            <a:r>
              <a:rPr lang="zh-CN" altLang="en-US" dirty="0"/>
              <a:t>第二阶段仍然是「</a:t>
            </a:r>
            <a:r>
              <a:rPr lang="en-US" altLang="zh-CN" dirty="0"/>
              <a:t>next token prediction</a:t>
            </a:r>
            <a:r>
              <a:rPr lang="zh-CN" altLang="en-US" dirty="0"/>
              <a:t>」任务，区别在于数据集，需要人工标注的指令数据集，模型输入是一个指令或者特殊的数据结构，输出为期望大模型的回复内容。</a:t>
            </a:r>
            <a:br>
              <a:rPr lang="zh-CN" altLang="en-US" dirty="0"/>
            </a:br>
            <a:endParaRPr lang="zh-CN" altLang="en-US" dirty="0"/>
          </a:p>
        </p:txBody>
      </p:sp>
      <p:pic>
        <p:nvPicPr>
          <p:cNvPr id="2" name="图片 1">
            <a:extLst>
              <a:ext uri="{FF2B5EF4-FFF2-40B4-BE49-F238E27FC236}">
                <a16:creationId xmlns:a16="http://schemas.microsoft.com/office/drawing/2014/main" id="{B0F64763-02E4-D645-A3BD-03FC219A89C3}"/>
              </a:ext>
            </a:extLst>
          </p:cNvPr>
          <p:cNvPicPr>
            <a:picLocks noChangeAspect="1"/>
          </p:cNvPicPr>
          <p:nvPr/>
        </p:nvPicPr>
        <p:blipFill>
          <a:blip r:embed="rId2"/>
          <a:stretch>
            <a:fillRect/>
          </a:stretch>
        </p:blipFill>
        <p:spPr>
          <a:xfrm>
            <a:off x="2669381" y="2527081"/>
            <a:ext cx="6858000" cy="3695700"/>
          </a:xfrm>
          <a:prstGeom prst="rect">
            <a:avLst/>
          </a:prstGeom>
        </p:spPr>
      </p:pic>
    </p:spTree>
    <p:extLst>
      <p:ext uri="{BB962C8B-B14F-4D97-AF65-F5344CB8AC3E}">
        <p14:creationId xmlns:p14="http://schemas.microsoft.com/office/powerpoint/2010/main" val="44823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4DBFD79-0C36-D449-B17F-EBFAEA7E03A1}"/>
              </a:ext>
            </a:extLst>
          </p:cNvPr>
          <p:cNvSpPr>
            <a:spLocks noGrp="1"/>
          </p:cNvSpPr>
          <p:nvPr>
            <p:ph type="title"/>
          </p:nvPr>
        </p:nvSpPr>
        <p:spPr/>
        <p:txBody>
          <a:bodyPr/>
          <a:lstStyle/>
          <a:p>
            <a:r>
              <a:rPr lang="en-US" altLang="zh-CN" dirty="0"/>
              <a:t>2. </a:t>
            </a:r>
            <a:r>
              <a:rPr lang="zh-CN" altLang="en-US" dirty="0"/>
              <a:t>有监督微调 </a:t>
            </a:r>
            <a:r>
              <a:rPr lang="en-US" altLang="zh-CN" dirty="0"/>
              <a:t>Supervised finetuning</a:t>
            </a:r>
            <a:endParaRPr kumimoji="1" lang="zh-CN" altLang="en-US" dirty="0"/>
          </a:p>
        </p:txBody>
      </p:sp>
      <p:sp>
        <p:nvSpPr>
          <p:cNvPr id="8" name="内容占位符 7">
            <a:extLst>
              <a:ext uri="{FF2B5EF4-FFF2-40B4-BE49-F238E27FC236}">
                <a16:creationId xmlns:a16="http://schemas.microsoft.com/office/drawing/2014/main" id="{FAF35064-E36F-6243-B421-C6D2092CE395}"/>
              </a:ext>
            </a:extLst>
          </p:cNvPr>
          <p:cNvSpPr>
            <a:spLocks noGrp="1"/>
          </p:cNvSpPr>
          <p:nvPr>
            <p:ph sz="half" idx="1"/>
          </p:nvPr>
        </p:nvSpPr>
        <p:spPr/>
        <p:txBody>
          <a:bodyPr/>
          <a:lstStyle/>
          <a:p>
            <a:r>
              <a:rPr lang="zh-CN" altLang="en-US" dirty="0"/>
              <a:t>数据形式类似于：</a:t>
            </a:r>
          </a:p>
          <a:p>
            <a:pPr lvl="1"/>
            <a:r>
              <a:rPr lang="en-US" altLang="zh-CN" sz="1600" dirty="0"/>
              <a:t>Instruction: "Write a  about a pelican."</a:t>
            </a:r>
          </a:p>
          <a:p>
            <a:pPr lvl="1"/>
            <a:r>
              <a:rPr lang="en-US" altLang="zh-CN" sz="1600" dirty="0"/>
              <a:t>Output: "There once was a pelican so fine...”</a:t>
            </a:r>
          </a:p>
          <a:p>
            <a:pPr lvl="1"/>
            <a:endParaRPr lang="en-US" altLang="zh-CN" sz="1600" dirty="0"/>
          </a:p>
          <a:p>
            <a:pPr marL="239106" lvl="1" indent="-239106">
              <a:buFont typeface="Arial" pitchFamily="34" charset="0"/>
              <a:buChar char="•"/>
            </a:pPr>
            <a:r>
              <a:rPr lang="zh-CN" altLang="en-US" sz="2000" dirty="0"/>
              <a:t>程序会将指令文本作为大模型的输入（</a:t>
            </a:r>
            <a:r>
              <a:rPr lang="en-US" altLang="zh-CN" sz="2000" dirty="0"/>
              <a:t>Prompt</a:t>
            </a:r>
            <a:r>
              <a:rPr lang="zh-CN" altLang="en-US" sz="2000" dirty="0"/>
              <a:t> </a:t>
            </a:r>
            <a:r>
              <a:rPr lang="en-US" altLang="zh-CN" sz="2000" dirty="0"/>
              <a:t>and/or</a:t>
            </a:r>
            <a:r>
              <a:rPr lang="zh-CN" altLang="en-US" sz="2000" dirty="0"/>
              <a:t> </a:t>
            </a:r>
            <a:r>
              <a:rPr lang="en-US" altLang="zh-CN" sz="2000" dirty="0"/>
              <a:t>Instruction</a:t>
            </a:r>
            <a:r>
              <a:rPr lang="zh-CN" altLang="en-US" sz="2000" dirty="0"/>
              <a:t>），并逐个 </a:t>
            </a:r>
            <a:r>
              <a:rPr lang="en-US" altLang="zh-CN" sz="2000" dirty="0"/>
              <a:t>Token</a:t>
            </a:r>
            <a:r>
              <a:rPr lang="zh-CN" altLang="en-US" sz="2000" dirty="0"/>
              <a:t> 输出，训练目标是与预期输出相同。</a:t>
            </a:r>
            <a:endParaRPr lang="zh-CN" altLang="en-US" dirty="0"/>
          </a:p>
          <a:p>
            <a:r>
              <a:rPr lang="zh-CN" altLang="en-US" dirty="0"/>
              <a:t>虽然 </a:t>
            </a:r>
            <a:r>
              <a:rPr lang="en-US" altLang="zh-CN" dirty="0"/>
              <a:t>1</a:t>
            </a:r>
            <a:r>
              <a:rPr lang="zh-CN" altLang="en-US" dirty="0"/>
              <a:t> 阶段和 </a:t>
            </a:r>
            <a:r>
              <a:rPr lang="en-US" altLang="zh-CN" dirty="0"/>
              <a:t>2</a:t>
            </a:r>
            <a:r>
              <a:rPr lang="zh-CN" altLang="en-US" dirty="0"/>
              <a:t> 阶段都采用「</a:t>
            </a:r>
            <a:r>
              <a:rPr lang="en-US" altLang="zh-CN" dirty="0"/>
              <a:t>next token prediction</a:t>
            </a:r>
            <a:r>
              <a:rPr lang="zh-CN" altLang="en-US" dirty="0"/>
              <a:t>」训练方式，</a:t>
            </a:r>
            <a:r>
              <a:rPr lang="zh-CN" altLang="en-US" b="1" dirty="0"/>
              <a:t>但 </a:t>
            </a:r>
            <a:r>
              <a:rPr lang="en-US" altLang="zh-CN" b="1" dirty="0"/>
              <a:t>SFT</a:t>
            </a:r>
            <a:r>
              <a:rPr lang="zh-CN" altLang="en-US" b="1" dirty="0"/>
              <a:t> 的数据集通常比预训练数据小得多</a:t>
            </a:r>
            <a:r>
              <a:rPr lang="zh-CN" altLang="en-US" dirty="0"/>
              <a:t>，指令数据集需要提供标注结果（如 </a:t>
            </a:r>
            <a:r>
              <a:rPr lang="en-US" altLang="zh-CN" dirty="0"/>
              <a:t>RLHF</a:t>
            </a:r>
            <a:r>
              <a:rPr lang="zh-CN" altLang="en-US" dirty="0"/>
              <a:t>），所以无法大规模应用。</a:t>
            </a:r>
          </a:p>
        </p:txBody>
      </p:sp>
    </p:spTree>
    <p:extLst>
      <p:ext uri="{BB962C8B-B14F-4D97-AF65-F5344CB8AC3E}">
        <p14:creationId xmlns:p14="http://schemas.microsoft.com/office/powerpoint/2010/main" val="26210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4DBFD79-0C36-D449-B17F-EBFAEA7E03A1}"/>
              </a:ext>
            </a:extLst>
          </p:cNvPr>
          <p:cNvSpPr>
            <a:spLocks noGrp="1"/>
          </p:cNvSpPr>
          <p:nvPr>
            <p:ph type="title"/>
          </p:nvPr>
        </p:nvSpPr>
        <p:spPr/>
        <p:txBody>
          <a:bodyPr/>
          <a:lstStyle/>
          <a:p>
            <a:r>
              <a:rPr lang="en-US" altLang="zh-CN" dirty="0"/>
              <a:t>3.</a:t>
            </a:r>
            <a:r>
              <a:rPr lang="zh-CN" altLang="en-US" dirty="0"/>
              <a:t> 对齐 </a:t>
            </a:r>
            <a:r>
              <a:rPr lang="en-US" altLang="zh-CN" dirty="0"/>
              <a:t>Alignment</a:t>
            </a:r>
            <a:endParaRPr kumimoji="1" lang="zh-CN" altLang="en-US" dirty="0"/>
          </a:p>
        </p:txBody>
      </p:sp>
      <p:sp>
        <p:nvSpPr>
          <p:cNvPr id="8" name="内容占位符 7">
            <a:extLst>
              <a:ext uri="{FF2B5EF4-FFF2-40B4-BE49-F238E27FC236}">
                <a16:creationId xmlns:a16="http://schemas.microsoft.com/office/drawing/2014/main" id="{FAF35064-E36F-6243-B421-C6D2092CE395}"/>
              </a:ext>
            </a:extLst>
          </p:cNvPr>
          <p:cNvSpPr>
            <a:spLocks noGrp="1"/>
          </p:cNvSpPr>
          <p:nvPr>
            <p:ph sz="half" idx="1"/>
          </p:nvPr>
        </p:nvSpPr>
        <p:spPr/>
        <p:txBody>
          <a:bodyPr/>
          <a:lstStyle/>
          <a:p>
            <a:r>
              <a:rPr lang="zh-CN" altLang="en-US" dirty="0"/>
              <a:t>第三阶段依然是微调，不过其主要目标在于将大模型与人类的偏好、价值观进行对齐，也是 </a:t>
            </a:r>
            <a:r>
              <a:rPr lang="en-US" altLang="zh-CN" dirty="0"/>
              <a:t>RLHF</a:t>
            </a:r>
            <a:r>
              <a:rPr lang="zh-CN" altLang="en-US" dirty="0"/>
              <a:t> 机制发挥作用的时候。</a:t>
            </a:r>
          </a:p>
        </p:txBody>
      </p:sp>
      <p:pic>
        <p:nvPicPr>
          <p:cNvPr id="2" name="图片 1">
            <a:extLst>
              <a:ext uri="{FF2B5EF4-FFF2-40B4-BE49-F238E27FC236}">
                <a16:creationId xmlns:a16="http://schemas.microsoft.com/office/drawing/2014/main" id="{5B5D9029-6D98-C64D-B64C-468BDB7EAB94}"/>
              </a:ext>
            </a:extLst>
          </p:cNvPr>
          <p:cNvPicPr>
            <a:picLocks noChangeAspect="1"/>
          </p:cNvPicPr>
          <p:nvPr/>
        </p:nvPicPr>
        <p:blipFill>
          <a:blip r:embed="rId2"/>
          <a:stretch>
            <a:fillRect/>
          </a:stretch>
        </p:blipFill>
        <p:spPr>
          <a:xfrm>
            <a:off x="2669381" y="2481580"/>
            <a:ext cx="6858000" cy="3873500"/>
          </a:xfrm>
          <a:prstGeom prst="rect">
            <a:avLst/>
          </a:prstGeom>
        </p:spPr>
      </p:pic>
    </p:spTree>
    <p:extLst>
      <p:ext uri="{BB962C8B-B14F-4D97-AF65-F5344CB8AC3E}">
        <p14:creationId xmlns:p14="http://schemas.microsoft.com/office/powerpoint/2010/main" val="1585055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AD72A81-2785-D845-B994-18A1992B9B6C}"/>
              </a:ext>
            </a:extLst>
          </p:cNvPr>
          <p:cNvSpPr>
            <a:spLocks noGrp="1"/>
          </p:cNvSpPr>
          <p:nvPr>
            <p:ph type="title"/>
          </p:nvPr>
        </p:nvSpPr>
        <p:spPr/>
        <p:txBody>
          <a:bodyPr/>
          <a:lstStyle/>
          <a:p>
            <a:r>
              <a:rPr lang="en-US" altLang="zh-CN" dirty="0"/>
              <a:t>RLHF</a:t>
            </a:r>
            <a:r>
              <a:rPr lang="zh-CN" altLang="en-US" dirty="0"/>
              <a:t> 主要包括步骤</a:t>
            </a:r>
          </a:p>
        </p:txBody>
      </p:sp>
      <p:sp>
        <p:nvSpPr>
          <p:cNvPr id="5" name="内容占位符 4">
            <a:extLst>
              <a:ext uri="{FF2B5EF4-FFF2-40B4-BE49-F238E27FC236}">
                <a16:creationId xmlns:a16="http://schemas.microsoft.com/office/drawing/2014/main" id="{9E9BB9D1-CEBD-5240-BD27-5C3BACCD1313}"/>
              </a:ext>
            </a:extLst>
          </p:cNvPr>
          <p:cNvSpPr>
            <a:spLocks noGrp="1"/>
          </p:cNvSpPr>
          <p:nvPr>
            <p:ph sz="half" idx="1"/>
          </p:nvPr>
        </p:nvSpPr>
        <p:spPr/>
        <p:txBody>
          <a:bodyPr/>
          <a:lstStyle/>
          <a:p>
            <a:r>
              <a:rPr lang="en-US" altLang="zh-CN" dirty="0"/>
              <a:t>Step 1</a:t>
            </a:r>
            <a:r>
              <a:rPr lang="zh-CN" altLang="en-US" dirty="0"/>
              <a:t>：预训练模型的有监督微调 </a:t>
            </a:r>
            <a:r>
              <a:rPr lang="en-US" altLang="zh-CN" dirty="0"/>
              <a:t>Supervised finetuning of the pretrained model</a:t>
            </a:r>
            <a:endParaRPr lang="zh-CN" altLang="en-US" dirty="0"/>
          </a:p>
          <a:p>
            <a:r>
              <a:rPr lang="en-US" altLang="zh-CN" dirty="0"/>
              <a:t>Step 2</a:t>
            </a:r>
            <a:r>
              <a:rPr lang="zh-CN" altLang="en-US" dirty="0"/>
              <a:t>：创建奖励模型 </a:t>
            </a:r>
            <a:r>
              <a:rPr lang="en-US" altLang="zh-CN" dirty="0"/>
              <a:t>Creating a reward model</a:t>
            </a:r>
            <a:endParaRPr lang="zh-CN" altLang="en-US" dirty="0"/>
          </a:p>
          <a:p>
            <a:r>
              <a:rPr lang="en-US" altLang="zh-CN" dirty="0"/>
              <a:t>Step 3</a:t>
            </a:r>
            <a:r>
              <a:rPr lang="zh-CN" altLang="en-US" dirty="0"/>
              <a:t>：</a:t>
            </a:r>
            <a:r>
              <a:rPr lang="en-US" altLang="zh-CN" dirty="0"/>
              <a:t>PPO</a:t>
            </a:r>
            <a:r>
              <a:rPr lang="zh-CN" altLang="en-US" dirty="0"/>
              <a:t> 进行微调 </a:t>
            </a:r>
            <a:r>
              <a:rPr lang="en-US" altLang="zh-CN" dirty="0"/>
              <a:t>Finetuning via proximal policy optimization</a:t>
            </a:r>
            <a:br>
              <a:rPr lang="zh-CN" altLang="en-US" dirty="0"/>
            </a:br>
            <a:endParaRPr lang="zh-CN" altLang="en-US" dirty="0"/>
          </a:p>
        </p:txBody>
      </p:sp>
    </p:spTree>
    <p:extLst>
      <p:ext uri="{BB962C8B-B14F-4D97-AF65-F5344CB8AC3E}">
        <p14:creationId xmlns:p14="http://schemas.microsoft.com/office/powerpoint/2010/main" val="163481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a:xfrm>
            <a:off x="623636" y="476671"/>
            <a:ext cx="10958766" cy="626915"/>
          </a:xfrm>
        </p:spPr>
        <p:txBody>
          <a:bodyPr/>
          <a:lstStyle/>
          <a:p>
            <a:r>
              <a:rPr lang="zh-CN" altLang="en-US" sz="3600" dirty="0">
                <a:latin typeface="+mj-ea"/>
                <a:sym typeface="Huawei Sans" panose="020C0503030203020204" pitchFamily="34" charset="0"/>
              </a:rPr>
              <a:t>关于大模型 </a:t>
            </a:r>
            <a:r>
              <a:rPr lang="en-US" altLang="zh-CN" sz="3600" dirty="0">
                <a:latin typeface="+mj-ea"/>
                <a:sym typeface="Huawei Sans" panose="020C0503030203020204" pitchFamily="34" charset="0"/>
              </a:rPr>
              <a:t>–</a:t>
            </a:r>
            <a:r>
              <a:rPr lang="zh-CN" altLang="en-US" sz="3600" dirty="0">
                <a:latin typeface="+mj-ea"/>
                <a:sym typeface="Huawei Sans" panose="020C0503030203020204" pitchFamily="34" charset="0"/>
              </a:rPr>
              <a:t> 微调系列</a:t>
            </a:r>
            <a:endParaRPr lang="zh-CN" altLang="en-US" sz="3600"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p:txBody>
          <a:bodyPr anchor="ctr"/>
          <a:lstStyle/>
          <a:p>
            <a:pPr>
              <a:lnSpc>
                <a:spcPct val="130000"/>
              </a:lnSpc>
              <a:buClr>
                <a:srgbClr val="92D050"/>
              </a:buClr>
            </a:pPr>
            <a:r>
              <a:rPr lang="zh-CN" altLang="en-US" sz="2800" b="1" dirty="0">
                <a:solidFill>
                  <a:srgbClr val="92D050"/>
                </a:solidFill>
              </a:rPr>
              <a:t>具体内容</a:t>
            </a:r>
          </a:p>
          <a:p>
            <a:pPr lvl="1">
              <a:lnSpc>
                <a:spcPct val="130000"/>
              </a:lnSpc>
              <a:buClr>
                <a:srgbClr val="92D050"/>
              </a:buClr>
            </a:pPr>
            <a:r>
              <a:rPr lang="zh-CN" altLang="en-US" sz="2400" b="1" dirty="0">
                <a:latin typeface="Gill Sans MT" panose="020B0502020104020203" pitchFamily="34" charset="0"/>
              </a:rPr>
              <a:t>大模型微调基础：</a:t>
            </a:r>
            <a:r>
              <a:rPr lang="zh-CN" altLang="en-US" sz="2000" dirty="0">
                <a:latin typeface="Gill Sans MT" panose="020B0502020104020203" pitchFamily="34" charset="0"/>
              </a:rPr>
              <a:t>微调基本介绍 </a:t>
            </a:r>
            <a:r>
              <a:rPr lang="en-US" altLang="zh-CN" sz="2000" dirty="0">
                <a:latin typeface="Gill Sans MT" panose="020B0502020104020203" pitchFamily="34" charset="0"/>
              </a:rPr>
              <a:t>--</a:t>
            </a:r>
            <a:r>
              <a:rPr lang="zh-CN" altLang="en-US" sz="2000" dirty="0">
                <a:latin typeface="Gill Sans MT" panose="020B0502020104020203" pitchFamily="34" charset="0"/>
              </a:rPr>
              <a:t> 大模型训练流程 </a:t>
            </a:r>
            <a:r>
              <a:rPr lang="en-US" altLang="zh-CN" sz="2000" dirty="0">
                <a:latin typeface="Gill Sans MT" panose="020B0502020104020203" pitchFamily="34" charset="0"/>
              </a:rPr>
              <a:t>--</a:t>
            </a:r>
            <a:r>
              <a:rPr lang="zh-CN" altLang="en-US" sz="2000" dirty="0">
                <a:latin typeface="Gill Sans MT" panose="020B0502020104020203" pitchFamily="34" charset="0"/>
              </a:rPr>
              <a:t> 微调使用场景</a:t>
            </a:r>
            <a:endParaRPr lang="en-US" altLang="zh-CN" sz="24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微调算法 </a:t>
            </a:r>
            <a:r>
              <a:rPr lang="en-US" altLang="zh-CN" sz="2400" b="1" dirty="0">
                <a:latin typeface="Gill Sans MT" panose="020B0502020104020203" pitchFamily="34" charset="0"/>
              </a:rPr>
              <a:t>1</a:t>
            </a:r>
            <a:r>
              <a:rPr lang="zh-CN" altLang="en-US" sz="2400" b="1" dirty="0">
                <a:latin typeface="Gill Sans MT" panose="020B0502020104020203" pitchFamily="34" charset="0"/>
              </a:rPr>
              <a:t>：</a:t>
            </a:r>
            <a:r>
              <a:rPr lang="zh-CN" altLang="en-US" sz="2000" dirty="0">
                <a:latin typeface="Gill Sans MT" panose="020B0502020104020203" pitchFamily="34" charset="0"/>
              </a:rPr>
              <a:t>迁移学习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Adapters Tuning</a:t>
            </a:r>
            <a:r>
              <a:rPr lang="zh-CN" altLang="en-US" sz="2000" dirty="0">
                <a:latin typeface="Gill Sans MT" panose="020B0502020104020203" pitchFamily="34" charset="0"/>
              </a:rPr>
              <a:t> 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err="1">
                <a:latin typeface="Gill Sans MT" panose="020B0502020104020203" pitchFamily="34" charset="0"/>
              </a:rPr>
              <a:t>LoRA</a:t>
            </a:r>
            <a:r>
              <a:rPr lang="zh-CN" altLang="en-US" sz="2000" dirty="0">
                <a:latin typeface="Gill Sans MT" panose="020B0502020104020203" pitchFamily="34" charset="0"/>
              </a:rPr>
              <a:t> 算法</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微调算法 </a:t>
            </a:r>
            <a:r>
              <a:rPr lang="en-US" altLang="zh-CN" sz="2400" b="1" dirty="0">
                <a:latin typeface="Gill Sans MT" panose="020B0502020104020203" pitchFamily="34" charset="0"/>
              </a:rPr>
              <a:t>II</a:t>
            </a:r>
            <a:r>
              <a:rPr lang="zh-CN" altLang="en-US" sz="2400" b="1" dirty="0">
                <a:latin typeface="Gill Sans MT" panose="020B0502020104020203" pitchFamily="34" charset="0"/>
              </a:rPr>
              <a:t>：</a:t>
            </a:r>
            <a:r>
              <a:rPr lang="en-US" altLang="zh-CN" sz="2000" dirty="0">
                <a:latin typeface="Gill Sans MT" panose="020B0502020104020203" pitchFamily="34" charset="0"/>
              </a:rPr>
              <a:t>IA3</a:t>
            </a:r>
            <a:r>
              <a:rPr lang="zh-CN" altLang="en-US" sz="2000" dirty="0">
                <a:latin typeface="Gill Sans MT" panose="020B0502020104020203" pitchFamily="34" charset="0"/>
              </a:rPr>
              <a:t> 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P-Tuning</a:t>
            </a:r>
            <a:r>
              <a:rPr lang="zh-CN" altLang="en-US" sz="2000" dirty="0">
                <a:latin typeface="Gill Sans MT" panose="020B0502020104020203" pitchFamily="34" charset="0"/>
              </a:rPr>
              <a:t> 微调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Prefix Tuning</a:t>
            </a:r>
            <a:r>
              <a:rPr lang="zh-CN" altLang="en-US" sz="2000" dirty="0">
                <a:latin typeface="Gill Sans MT" panose="020B0502020104020203" pitchFamily="34" charset="0"/>
              </a:rPr>
              <a:t> 算法</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微调算法 </a:t>
            </a:r>
            <a:r>
              <a:rPr lang="en-US" altLang="zh-CN" sz="2400" b="1" dirty="0">
                <a:latin typeface="Gill Sans MT" panose="020B0502020104020203" pitchFamily="34" charset="0"/>
              </a:rPr>
              <a:t>III</a:t>
            </a:r>
            <a:r>
              <a:rPr lang="zh-CN" altLang="en-US" sz="2000" b="1" dirty="0">
                <a:latin typeface="Gill Sans MT" panose="020B0502020104020203" pitchFamily="34" charset="0"/>
              </a:rPr>
              <a:t>：</a:t>
            </a:r>
            <a:r>
              <a:rPr lang="en-US" altLang="zh-CN" sz="2000" dirty="0">
                <a:latin typeface="Gill Sans MT" panose="020B0502020104020203" pitchFamily="34" charset="0"/>
              </a:rPr>
              <a:t>Prompt Tuning</a:t>
            </a:r>
            <a:r>
              <a:rPr lang="zh-CN" altLang="en-US" sz="2000" dirty="0">
                <a:latin typeface="Gill Sans MT" panose="020B0502020104020203" pitchFamily="34" charset="0"/>
              </a:rPr>
              <a:t> 提示微调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Instruction Tuning</a:t>
            </a:r>
            <a:r>
              <a:rPr lang="zh-CN" altLang="en-US" sz="2000" dirty="0">
                <a:latin typeface="Gill Sans MT" panose="020B0502020104020203" pitchFamily="34" charset="0"/>
              </a:rPr>
              <a:t> 指令微调</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微调算法比较：</a:t>
            </a:r>
            <a:r>
              <a:rPr lang="en-US" altLang="zh-CN" sz="2000" dirty="0">
                <a:latin typeface="Gill Sans MT" panose="020B0502020104020203" pitchFamily="34" charset="0"/>
              </a:rPr>
              <a:t>Instruction vs Prompt Tuning</a:t>
            </a:r>
            <a:r>
              <a:rPr lang="zh-CN" altLang="en-US" sz="2000" dirty="0">
                <a:latin typeface="Gill Sans MT" panose="020B0502020104020203" pitchFamily="34" charset="0"/>
              </a:rPr>
              <a:t> </a:t>
            </a:r>
            <a:r>
              <a:rPr lang="en-US" altLang="zh-CN" sz="2000" dirty="0">
                <a:latin typeface="Gill Sans MT" panose="020B0502020104020203" pitchFamily="34" charset="0"/>
              </a:rPr>
              <a:t>--</a:t>
            </a:r>
            <a:r>
              <a:rPr lang="zh-CN" altLang="en-US" sz="2000" dirty="0">
                <a:latin typeface="Gill Sans MT" panose="020B0502020104020203" pitchFamily="34" charset="0"/>
              </a:rPr>
              <a:t> 低参微调 </a:t>
            </a:r>
            <a:r>
              <a:rPr lang="en-US" altLang="zh-CN" sz="2000" dirty="0">
                <a:latin typeface="Gill Sans MT" panose="020B0502020104020203" pitchFamily="34" charset="0"/>
              </a:rPr>
              <a:t>vs</a:t>
            </a:r>
            <a:r>
              <a:rPr lang="zh-CN" altLang="en-US" sz="2000" dirty="0">
                <a:latin typeface="Gill Sans MT" panose="020B0502020104020203" pitchFamily="34" charset="0"/>
              </a:rPr>
              <a:t> 全参微调</a:t>
            </a:r>
            <a:endParaRPr lang="en-US" altLang="zh-CN" sz="2400" dirty="0">
              <a:latin typeface="Gill Sans MT" panose="020B0502020104020203" pitchFamily="34" charset="0"/>
            </a:endParaRPr>
          </a:p>
          <a:p>
            <a:pPr marL="239106" lvl="1" indent="0">
              <a:lnSpc>
                <a:spcPct val="130000"/>
              </a:lnSpc>
              <a:buNone/>
            </a:pPr>
            <a:endParaRPr lang="en-US" altLang="zh-CN" sz="2400" dirty="0">
              <a:latin typeface="Gill Sans MT" panose="020B0502020104020203" pitchFamily="34" charset="0"/>
            </a:endParaRPr>
          </a:p>
        </p:txBody>
      </p:sp>
    </p:spTree>
    <p:extLst>
      <p:ext uri="{BB962C8B-B14F-4D97-AF65-F5344CB8AC3E}">
        <p14:creationId xmlns:p14="http://schemas.microsoft.com/office/powerpoint/2010/main" val="234799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AD72A81-2785-D845-B994-18A1992B9B6C}"/>
              </a:ext>
            </a:extLst>
          </p:cNvPr>
          <p:cNvSpPr>
            <a:spLocks noGrp="1"/>
          </p:cNvSpPr>
          <p:nvPr>
            <p:ph type="title"/>
          </p:nvPr>
        </p:nvSpPr>
        <p:spPr/>
        <p:txBody>
          <a:bodyPr/>
          <a:lstStyle/>
          <a:p>
            <a:r>
              <a:rPr lang="en-US" altLang="zh-CN" dirty="0"/>
              <a:t>RLHF</a:t>
            </a:r>
            <a:r>
              <a:rPr lang="zh-CN" altLang="en-US" dirty="0"/>
              <a:t> </a:t>
            </a:r>
            <a:r>
              <a:rPr lang="en-US" altLang="zh-CN" dirty="0"/>
              <a:t>Step 1</a:t>
            </a:r>
            <a:r>
              <a:rPr lang="zh-CN" altLang="en-US" dirty="0"/>
              <a:t>：预训练模型的有监督微调</a:t>
            </a:r>
          </a:p>
        </p:txBody>
      </p:sp>
      <p:sp>
        <p:nvSpPr>
          <p:cNvPr id="5" name="内容占位符 4">
            <a:extLst>
              <a:ext uri="{FF2B5EF4-FFF2-40B4-BE49-F238E27FC236}">
                <a16:creationId xmlns:a16="http://schemas.microsoft.com/office/drawing/2014/main" id="{9E9BB9D1-CEBD-5240-BD27-5C3BACCD1313}"/>
              </a:ext>
            </a:extLst>
          </p:cNvPr>
          <p:cNvSpPr>
            <a:spLocks noGrp="1"/>
          </p:cNvSpPr>
          <p:nvPr>
            <p:ph sz="half" idx="1"/>
          </p:nvPr>
        </p:nvSpPr>
        <p:spPr/>
        <p:txBody>
          <a:bodyPr/>
          <a:lstStyle/>
          <a:p>
            <a:r>
              <a:rPr lang="zh-CN" altLang="en-US" dirty="0"/>
              <a:t>收集提示词集合，并要求 </a:t>
            </a:r>
            <a:r>
              <a:rPr lang="en-US" altLang="zh-CN" dirty="0"/>
              <a:t>Label</a:t>
            </a:r>
            <a:r>
              <a:rPr lang="zh-CN" altLang="en-US" dirty="0"/>
              <a:t> 人员写出高质量的答案，然后使用该数据集以监督的方式微调预训练模型。</a:t>
            </a:r>
          </a:p>
        </p:txBody>
      </p:sp>
      <p:pic>
        <p:nvPicPr>
          <p:cNvPr id="2" name="图片 1">
            <a:extLst>
              <a:ext uri="{FF2B5EF4-FFF2-40B4-BE49-F238E27FC236}">
                <a16:creationId xmlns:a16="http://schemas.microsoft.com/office/drawing/2014/main" id="{82EF37BC-CA4D-C34E-99CF-A58A1F04A2B9}"/>
              </a:ext>
            </a:extLst>
          </p:cNvPr>
          <p:cNvPicPr>
            <a:picLocks noChangeAspect="1"/>
          </p:cNvPicPr>
          <p:nvPr/>
        </p:nvPicPr>
        <p:blipFill>
          <a:blip r:embed="rId2"/>
          <a:stretch>
            <a:fillRect/>
          </a:stretch>
        </p:blipFill>
        <p:spPr>
          <a:xfrm>
            <a:off x="1360529" y="2422674"/>
            <a:ext cx="9475704" cy="4027174"/>
          </a:xfrm>
          <a:prstGeom prst="rect">
            <a:avLst/>
          </a:prstGeom>
        </p:spPr>
      </p:pic>
    </p:spTree>
    <p:extLst>
      <p:ext uri="{BB962C8B-B14F-4D97-AF65-F5344CB8AC3E}">
        <p14:creationId xmlns:p14="http://schemas.microsoft.com/office/powerpoint/2010/main" val="4174963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AD72A81-2785-D845-B994-18A1992B9B6C}"/>
              </a:ext>
            </a:extLst>
          </p:cNvPr>
          <p:cNvSpPr>
            <a:spLocks noGrp="1"/>
          </p:cNvSpPr>
          <p:nvPr>
            <p:ph type="title"/>
          </p:nvPr>
        </p:nvSpPr>
        <p:spPr/>
        <p:txBody>
          <a:bodyPr/>
          <a:lstStyle/>
          <a:p>
            <a:r>
              <a:rPr lang="en-US" altLang="zh-CN" dirty="0"/>
              <a:t>RLHF</a:t>
            </a:r>
            <a:r>
              <a:rPr lang="zh-CN" altLang="en-US" dirty="0"/>
              <a:t> </a:t>
            </a:r>
            <a:r>
              <a:rPr lang="en-US" altLang="zh-CN" dirty="0"/>
              <a:t>Step 2</a:t>
            </a:r>
            <a:r>
              <a:rPr lang="zh-CN" altLang="en-US" dirty="0"/>
              <a:t>：创建奖励模型 </a:t>
            </a:r>
          </a:p>
        </p:txBody>
      </p:sp>
      <p:sp>
        <p:nvSpPr>
          <p:cNvPr id="5" name="内容占位符 4">
            <a:extLst>
              <a:ext uri="{FF2B5EF4-FFF2-40B4-BE49-F238E27FC236}">
                <a16:creationId xmlns:a16="http://schemas.microsoft.com/office/drawing/2014/main" id="{9E9BB9D1-CEBD-5240-BD27-5C3BACCD1313}"/>
              </a:ext>
            </a:extLst>
          </p:cNvPr>
          <p:cNvSpPr>
            <a:spLocks noGrp="1"/>
          </p:cNvSpPr>
          <p:nvPr>
            <p:ph sz="half" idx="1"/>
          </p:nvPr>
        </p:nvSpPr>
        <p:spPr/>
        <p:txBody>
          <a:bodyPr/>
          <a:lstStyle/>
          <a:p>
            <a:r>
              <a:rPr lang="zh-CN" altLang="en-US" dirty="0"/>
              <a:t>对于每个提示 </a:t>
            </a:r>
            <a:r>
              <a:rPr lang="en-US" altLang="zh-CN" dirty="0"/>
              <a:t>Prompt</a:t>
            </a:r>
            <a:r>
              <a:rPr lang="zh-CN" altLang="en-US" dirty="0"/>
              <a:t>，要求微调后的</a:t>
            </a:r>
            <a:r>
              <a:rPr lang="en-US" altLang="zh-CN" dirty="0"/>
              <a:t>LLMs</a:t>
            </a:r>
            <a:r>
              <a:rPr lang="zh-CN" altLang="en-US" dirty="0"/>
              <a:t> 生成多个回复，再由标注人员根据真实的偏好对所有回复进行排序。接着训练奖励模型 </a:t>
            </a:r>
            <a:r>
              <a:rPr lang="en-US" altLang="zh-CN" dirty="0"/>
              <a:t>RM</a:t>
            </a:r>
            <a:r>
              <a:rPr lang="zh-CN" altLang="en-US" dirty="0"/>
              <a:t> 来学习人类的偏好，用于后续优化。</a:t>
            </a:r>
          </a:p>
        </p:txBody>
      </p:sp>
      <p:pic>
        <p:nvPicPr>
          <p:cNvPr id="3" name="图片 2">
            <a:extLst>
              <a:ext uri="{FF2B5EF4-FFF2-40B4-BE49-F238E27FC236}">
                <a16:creationId xmlns:a16="http://schemas.microsoft.com/office/drawing/2014/main" id="{4E205B2E-05BF-A24F-8C65-709342F63210}"/>
              </a:ext>
            </a:extLst>
          </p:cNvPr>
          <p:cNvPicPr>
            <a:picLocks noChangeAspect="1"/>
          </p:cNvPicPr>
          <p:nvPr/>
        </p:nvPicPr>
        <p:blipFill>
          <a:blip r:embed="rId2"/>
          <a:stretch>
            <a:fillRect/>
          </a:stretch>
        </p:blipFill>
        <p:spPr>
          <a:xfrm>
            <a:off x="1938062" y="2382742"/>
            <a:ext cx="8320638" cy="4045910"/>
          </a:xfrm>
          <a:prstGeom prst="rect">
            <a:avLst/>
          </a:prstGeom>
        </p:spPr>
      </p:pic>
    </p:spTree>
    <p:extLst>
      <p:ext uri="{BB962C8B-B14F-4D97-AF65-F5344CB8AC3E}">
        <p14:creationId xmlns:p14="http://schemas.microsoft.com/office/powerpoint/2010/main" val="4087388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AD72A81-2785-D845-B994-18A1992B9B6C}"/>
              </a:ext>
            </a:extLst>
          </p:cNvPr>
          <p:cNvSpPr>
            <a:spLocks noGrp="1"/>
          </p:cNvSpPr>
          <p:nvPr>
            <p:ph type="title"/>
          </p:nvPr>
        </p:nvSpPr>
        <p:spPr/>
        <p:txBody>
          <a:bodyPr/>
          <a:lstStyle/>
          <a:p>
            <a:r>
              <a:rPr lang="en-US" altLang="zh-CN" dirty="0"/>
              <a:t>RLHF</a:t>
            </a:r>
            <a:r>
              <a:rPr lang="zh-CN" altLang="en-US" dirty="0"/>
              <a:t> </a:t>
            </a:r>
            <a:r>
              <a:rPr lang="en-US" altLang="zh-CN" dirty="0"/>
              <a:t>Step 3</a:t>
            </a:r>
            <a:r>
              <a:rPr lang="zh-CN" altLang="en-US" dirty="0"/>
              <a:t>：</a:t>
            </a:r>
            <a:r>
              <a:rPr lang="en-US" altLang="zh-CN" dirty="0"/>
              <a:t>PPO</a:t>
            </a:r>
            <a:r>
              <a:rPr lang="zh-CN" altLang="en-US" dirty="0"/>
              <a:t> 进行微调 </a:t>
            </a:r>
          </a:p>
        </p:txBody>
      </p:sp>
      <p:sp>
        <p:nvSpPr>
          <p:cNvPr id="5" name="内容占位符 4">
            <a:extLst>
              <a:ext uri="{FF2B5EF4-FFF2-40B4-BE49-F238E27FC236}">
                <a16:creationId xmlns:a16="http://schemas.microsoft.com/office/drawing/2014/main" id="{9E9BB9D1-CEBD-5240-BD27-5C3BACCD1313}"/>
              </a:ext>
            </a:extLst>
          </p:cNvPr>
          <p:cNvSpPr>
            <a:spLocks noGrp="1"/>
          </p:cNvSpPr>
          <p:nvPr>
            <p:ph sz="half" idx="1"/>
          </p:nvPr>
        </p:nvSpPr>
        <p:spPr/>
        <p:txBody>
          <a:bodyPr/>
          <a:lstStyle/>
          <a:p>
            <a:r>
              <a:rPr lang="zh-CN" altLang="en-US" dirty="0"/>
              <a:t>使用强化学习的算法（如 </a:t>
            </a:r>
            <a:r>
              <a:rPr lang="en-US" altLang="zh-CN" dirty="0"/>
              <a:t>PPO</a:t>
            </a:r>
            <a:r>
              <a:rPr lang="zh-CN" altLang="en-US" dirty="0"/>
              <a:t>，</a:t>
            </a:r>
            <a:r>
              <a:rPr lang="en-US" altLang="zh-CN" dirty="0"/>
              <a:t>proximal policy optimization </a:t>
            </a:r>
            <a:r>
              <a:rPr lang="zh-CN" altLang="en-US" dirty="0"/>
              <a:t>），根据奖励模型 </a:t>
            </a:r>
            <a:r>
              <a:rPr lang="en-US" altLang="zh-CN" dirty="0"/>
              <a:t>RM</a:t>
            </a:r>
            <a:r>
              <a:rPr lang="zh-CN" altLang="en-US" dirty="0"/>
              <a:t> 提供的奖励分数，对 </a:t>
            </a:r>
            <a:r>
              <a:rPr lang="en-US" altLang="zh-CN" dirty="0"/>
              <a:t>SFT</a:t>
            </a:r>
            <a:r>
              <a:rPr lang="zh-CN" altLang="en-US" dirty="0"/>
              <a:t> 模型进一步优化用于后续的推理（文字生成）。</a:t>
            </a:r>
          </a:p>
        </p:txBody>
      </p:sp>
      <p:pic>
        <p:nvPicPr>
          <p:cNvPr id="2" name="图片 1">
            <a:extLst>
              <a:ext uri="{FF2B5EF4-FFF2-40B4-BE49-F238E27FC236}">
                <a16:creationId xmlns:a16="http://schemas.microsoft.com/office/drawing/2014/main" id="{108FA588-8B25-3543-BABB-BF43209F79B4}"/>
              </a:ext>
            </a:extLst>
          </p:cNvPr>
          <p:cNvPicPr>
            <a:picLocks noChangeAspect="1"/>
          </p:cNvPicPr>
          <p:nvPr/>
        </p:nvPicPr>
        <p:blipFill>
          <a:blip r:embed="rId2"/>
          <a:stretch>
            <a:fillRect/>
          </a:stretch>
        </p:blipFill>
        <p:spPr>
          <a:xfrm>
            <a:off x="2284903" y="2403141"/>
            <a:ext cx="7626956" cy="4080421"/>
          </a:xfrm>
          <a:prstGeom prst="rect">
            <a:avLst/>
          </a:prstGeom>
        </p:spPr>
      </p:pic>
    </p:spTree>
    <p:extLst>
      <p:ext uri="{BB962C8B-B14F-4D97-AF65-F5344CB8AC3E}">
        <p14:creationId xmlns:p14="http://schemas.microsoft.com/office/powerpoint/2010/main" val="3297180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409F2546-A558-D94A-9B45-F34DE5B2AB09}"/>
              </a:ext>
            </a:extLst>
          </p:cNvPr>
          <p:cNvSpPr>
            <a:spLocks noGrp="1"/>
          </p:cNvSpPr>
          <p:nvPr>
            <p:ph sz="half" idx="1"/>
          </p:nvPr>
        </p:nvSpPr>
        <p:spPr>
          <a:prstGeom prst="rect">
            <a:avLst/>
          </a:prstGeom>
        </p:spPr>
        <p:txBody>
          <a:bodyPr/>
          <a:lstStyle/>
          <a:p>
            <a:r>
              <a:rPr lang="en-US" altLang="zh-CN" dirty="0"/>
              <a:t>4.</a:t>
            </a:r>
            <a:r>
              <a:rPr lang="zh-CN" altLang="en-US" dirty="0"/>
              <a:t> 微调使用场景 </a:t>
            </a:r>
          </a:p>
        </p:txBody>
      </p:sp>
    </p:spTree>
    <p:extLst>
      <p:ext uri="{BB962C8B-B14F-4D97-AF65-F5344CB8AC3E}">
        <p14:creationId xmlns:p14="http://schemas.microsoft.com/office/powerpoint/2010/main" val="953064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85126C3-2EE5-2945-9F31-5B7FEE8EBC3F}"/>
              </a:ext>
            </a:extLst>
          </p:cNvPr>
          <p:cNvSpPr>
            <a:spLocks noGrp="1"/>
          </p:cNvSpPr>
          <p:nvPr>
            <p:ph type="title"/>
          </p:nvPr>
        </p:nvSpPr>
        <p:spPr/>
        <p:txBody>
          <a:bodyPr/>
          <a:lstStyle/>
          <a:p>
            <a:r>
              <a:rPr lang="zh-CN" altLang="en-US" dirty="0"/>
              <a:t>微调的优势</a:t>
            </a:r>
          </a:p>
        </p:txBody>
      </p:sp>
      <p:sp>
        <p:nvSpPr>
          <p:cNvPr id="5" name="内容占位符 4">
            <a:extLst>
              <a:ext uri="{FF2B5EF4-FFF2-40B4-BE49-F238E27FC236}">
                <a16:creationId xmlns:a16="http://schemas.microsoft.com/office/drawing/2014/main" id="{F0FCFBE5-D855-C14E-A6E0-1F2B380EDBA1}"/>
              </a:ext>
            </a:extLst>
          </p:cNvPr>
          <p:cNvSpPr>
            <a:spLocks noGrp="1"/>
          </p:cNvSpPr>
          <p:nvPr>
            <p:ph sz="half" idx="1"/>
          </p:nvPr>
        </p:nvSpPr>
        <p:spPr/>
        <p:txBody>
          <a:bodyPr/>
          <a:lstStyle/>
          <a:p>
            <a:pPr marL="457200" indent="-457200">
              <a:buFont typeface="+mj-lt"/>
              <a:buAutoNum type="arabicPeriod"/>
            </a:pPr>
            <a:r>
              <a:rPr lang="zh-CN" altLang="en-US" b="1" dirty="0"/>
              <a:t>定制化模型</a:t>
            </a:r>
          </a:p>
          <a:p>
            <a:pPr lvl="1"/>
            <a:r>
              <a:rPr lang="zh-CN" altLang="en-US" dirty="0"/>
              <a:t>通过微调大模型，可以根据用户自身的具体需求定制模型，从而提高准确性和性能。</a:t>
            </a:r>
          </a:p>
          <a:p>
            <a:pPr marL="457200" indent="-457200">
              <a:buFont typeface="+mj-lt"/>
              <a:buAutoNum type="arabicPeriod"/>
            </a:pPr>
            <a:r>
              <a:rPr lang="zh-CN" altLang="en-US" b="1" dirty="0"/>
              <a:t>提高资源利用率</a:t>
            </a:r>
          </a:p>
          <a:p>
            <a:pPr lvl="1"/>
            <a:r>
              <a:rPr lang="zh-CN" altLang="en-US" dirty="0"/>
              <a:t>通过减少从头开始构建新模型的方式进行预训练，从而来节省时间、算力资源和其他带来的成本。</a:t>
            </a:r>
          </a:p>
          <a:p>
            <a:pPr marL="457200" indent="-457200">
              <a:buFont typeface="+mj-lt"/>
              <a:buAutoNum type="arabicPeriod"/>
            </a:pPr>
            <a:r>
              <a:rPr lang="zh-CN" altLang="en-US" b="1" dirty="0"/>
              <a:t>性能提升</a:t>
            </a:r>
          </a:p>
          <a:p>
            <a:pPr lvl="1"/>
            <a:r>
              <a:rPr lang="zh-CN" altLang="en-US" dirty="0"/>
              <a:t>微调的过程，可以使用用户的独特数据集，来增强预训练模型的性能。</a:t>
            </a:r>
            <a:endParaRPr lang="en-US" altLang="zh-CN" dirty="0"/>
          </a:p>
          <a:p>
            <a:pPr marL="457200" lvl="1" indent="-457200">
              <a:buFont typeface="+mj-lt"/>
              <a:buAutoNum type="arabicPeriod" startAt="4"/>
            </a:pPr>
            <a:r>
              <a:rPr lang="zh-CN" altLang="en-US" sz="2000" b="1" dirty="0"/>
              <a:t>数据优化</a:t>
            </a:r>
            <a:endParaRPr lang="en-US" altLang="zh-CN" sz="2000" b="1" dirty="0"/>
          </a:p>
          <a:p>
            <a:pPr lvl="1"/>
            <a:r>
              <a:rPr lang="zh-CN" altLang="en-US" dirty="0"/>
              <a:t>可以充分利用客户的数据，调整大模型以更好地适应用特定数据场景，甚至在需要时合并新数据。</a:t>
            </a:r>
          </a:p>
        </p:txBody>
      </p:sp>
    </p:spTree>
    <p:extLst>
      <p:ext uri="{BB962C8B-B14F-4D97-AF65-F5344CB8AC3E}">
        <p14:creationId xmlns:p14="http://schemas.microsoft.com/office/powerpoint/2010/main" val="1967744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44A2FBC7-BA78-FB46-AC76-39802F54B03D}"/>
              </a:ext>
            </a:extLst>
          </p:cNvPr>
          <p:cNvSpPr>
            <a:spLocks noGrp="1"/>
          </p:cNvSpPr>
          <p:nvPr>
            <p:ph sz="half" idx="1"/>
          </p:nvPr>
        </p:nvSpPr>
        <p:spPr/>
        <p:txBody>
          <a:bodyPr/>
          <a:lstStyle/>
          <a:p>
            <a:r>
              <a:rPr lang="zh-CN" altLang="en-US" dirty="0"/>
              <a:t>小结 </a:t>
            </a:r>
            <a:r>
              <a:rPr lang="en-US" altLang="zh-CN" dirty="0"/>
              <a:t>&amp;</a:t>
            </a:r>
            <a:r>
              <a:rPr lang="zh-CN" altLang="en-US" dirty="0"/>
              <a:t> 思考</a:t>
            </a:r>
          </a:p>
        </p:txBody>
      </p:sp>
    </p:spTree>
    <p:extLst>
      <p:ext uri="{BB962C8B-B14F-4D97-AF65-F5344CB8AC3E}">
        <p14:creationId xmlns:p14="http://schemas.microsoft.com/office/powerpoint/2010/main" val="3237331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sym typeface="Huawei Sans" panose="020C0503030203020204" pitchFamily="34" charset="0"/>
              </a:rPr>
              <a:t>小结</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p:txBody>
          <a:bodyPr/>
          <a:lstStyle/>
          <a:p>
            <a:pPr marL="457200" indent="-457200">
              <a:buFont typeface="+mj-lt"/>
              <a:buAutoNum type="arabicPeriod"/>
            </a:pPr>
            <a:r>
              <a:rPr lang="zh-CN" altLang="en-US" dirty="0"/>
              <a:t>了解到了通过微调可以更好地提升大模型的效果；</a:t>
            </a:r>
            <a:endParaRPr lang="en-US" altLang="zh-CN" dirty="0"/>
          </a:p>
          <a:p>
            <a:r>
              <a:rPr lang="zh-CN" altLang="en-US" dirty="0"/>
              <a:t>微调按照按微调参数规模划分，可以分为全参微调和低参微调 </a:t>
            </a:r>
            <a:r>
              <a:rPr lang="en-US" altLang="zh-CN" dirty="0"/>
              <a:t>PEFT</a:t>
            </a:r>
            <a:r>
              <a:rPr lang="zh-CN" altLang="en-US" dirty="0"/>
              <a:t>；</a:t>
            </a:r>
            <a:endParaRPr lang="en-US" altLang="zh-CN" dirty="0"/>
          </a:p>
          <a:p>
            <a:pPr marL="457200" indent="-457200">
              <a:buFont typeface="+mj-lt"/>
              <a:buAutoNum type="arabicPeriod"/>
            </a:pPr>
            <a:r>
              <a:rPr lang="zh-CN" altLang="en-US" dirty="0"/>
              <a:t>微调按照训练的流程，可以划分为微调（</a:t>
            </a:r>
            <a:r>
              <a:rPr lang="en-US" altLang="zh-CN" dirty="0"/>
              <a:t>SFT</a:t>
            </a:r>
            <a:r>
              <a:rPr lang="zh-CN" altLang="en-US" dirty="0"/>
              <a:t> </a:t>
            </a:r>
            <a:r>
              <a:rPr lang="en-US" altLang="zh-CN" dirty="0"/>
              <a:t>&amp;</a:t>
            </a:r>
            <a:r>
              <a:rPr lang="zh-CN" altLang="en-US" dirty="0"/>
              <a:t> </a:t>
            </a:r>
            <a:r>
              <a:rPr lang="en-US" altLang="zh-CN" dirty="0"/>
              <a:t>RLHF</a:t>
            </a:r>
            <a:r>
              <a:rPr lang="zh-CN" altLang="en-US" dirty="0"/>
              <a:t>）和上下文学习；</a:t>
            </a:r>
            <a:endParaRPr lang="en-US" altLang="zh-CN" dirty="0"/>
          </a:p>
          <a:p>
            <a:pPr marL="457200" indent="-457200">
              <a:buFont typeface="+mj-lt"/>
              <a:buAutoNum type="arabicPeriod"/>
            </a:pPr>
            <a:r>
              <a:rPr lang="zh-CN" altLang="en-US" dirty="0"/>
              <a:t>指令微调（</a:t>
            </a:r>
            <a:r>
              <a:rPr lang="en-US" altLang="zh-CN" dirty="0"/>
              <a:t>IT</a:t>
            </a:r>
            <a:r>
              <a:rPr lang="zh-CN" altLang="en-US" dirty="0"/>
              <a:t>）属于有监督微调（</a:t>
            </a:r>
            <a:r>
              <a:rPr lang="en-US" altLang="zh-CN" dirty="0"/>
              <a:t>SFT</a:t>
            </a:r>
            <a:r>
              <a:rPr lang="zh-CN" altLang="en-US" dirty="0"/>
              <a:t>）的一种特殊方式；</a:t>
            </a:r>
            <a:endParaRPr lang="en-US" altLang="zh-CN" dirty="0"/>
          </a:p>
          <a:p>
            <a:r>
              <a:rPr lang="zh-CN" altLang="en-US" dirty="0"/>
              <a:t>大模型训练流程主要包括三大步骤：</a:t>
            </a:r>
            <a:endParaRPr lang="en-US" altLang="zh-CN" dirty="0"/>
          </a:p>
          <a:p>
            <a:pPr lvl="1"/>
            <a:r>
              <a:rPr lang="zh-CN" altLang="en-US" sz="2000" dirty="0"/>
              <a:t>预训练 </a:t>
            </a:r>
            <a:r>
              <a:rPr lang="en-US" altLang="zh-CN" sz="2000" dirty="0"/>
              <a:t>Pre-training</a:t>
            </a:r>
            <a:r>
              <a:rPr lang="zh-CN" altLang="en-US" sz="2000" dirty="0"/>
              <a:t>，有监督微调 </a:t>
            </a:r>
            <a:r>
              <a:rPr lang="en-US" altLang="zh-CN" sz="2000" dirty="0"/>
              <a:t>Supervised finetuning</a:t>
            </a:r>
            <a:r>
              <a:rPr lang="zh-CN" altLang="en-US" sz="2000" dirty="0"/>
              <a:t>、对齐 </a:t>
            </a:r>
            <a:r>
              <a:rPr lang="en-US" altLang="zh-CN" sz="2000" dirty="0"/>
              <a:t>Alignment</a:t>
            </a:r>
            <a:r>
              <a:rPr lang="zh-CN" altLang="en-US" sz="2000" dirty="0"/>
              <a:t>；</a:t>
            </a:r>
            <a:endParaRPr lang="en-US" altLang="zh-CN" sz="2000" dirty="0"/>
          </a:p>
        </p:txBody>
      </p:sp>
    </p:spTree>
    <p:extLst>
      <p:ext uri="{BB962C8B-B14F-4D97-AF65-F5344CB8AC3E}">
        <p14:creationId xmlns:p14="http://schemas.microsoft.com/office/powerpoint/2010/main" val="2610719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908A0528-F029-DE42-A00A-0ABC707BE4DA}"/>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10" name="内容占位符 9">
            <a:extLst>
              <a:ext uri="{FF2B5EF4-FFF2-40B4-BE49-F238E27FC236}">
                <a16:creationId xmlns:a16="http://schemas.microsoft.com/office/drawing/2014/main" id="{A162B207-5B6D-1341-A870-8713774DB10A}"/>
              </a:ext>
            </a:extLst>
          </p:cNvPr>
          <p:cNvSpPr>
            <a:spLocks noGrp="1"/>
          </p:cNvSpPr>
          <p:nvPr>
            <p:ph sz="half" idx="1"/>
          </p:nvPr>
        </p:nvSpPr>
        <p:spPr/>
        <p:txBody>
          <a:bodyPr/>
          <a:lstStyle/>
          <a:p>
            <a:r>
              <a:rPr lang="en-US" altLang="zh-CN" u="sng" dirty="0">
                <a:cs typeface="Futura Medium" panose="020B0602020204020303" pitchFamily="34" charset="-79"/>
                <a:hlinkClick r:id="rId2"/>
              </a:rPr>
              <a:t>Asynchronous Methods for Deep Reinforcement Learning</a:t>
            </a:r>
            <a:r>
              <a:rPr lang="en-US" altLang="zh-CN" dirty="0">
                <a:cs typeface="Futura Medium" panose="020B0602020204020303" pitchFamily="34" charset="-79"/>
              </a:rPr>
              <a:t> (2016) by Mnih, Badia, Mirza, Graves, Lillicrap, Harley, Silver, and Kavukcuoglu introduces policy gradient methods as an alternative to Q-learning in deep learning-based RL.</a:t>
            </a:r>
          </a:p>
          <a:p>
            <a:r>
              <a:rPr lang="en-US" altLang="zh-CN" u="sng" dirty="0">
                <a:cs typeface="Futura Medium" panose="020B0602020204020303" pitchFamily="34" charset="-79"/>
                <a:hlinkClick r:id="rId3"/>
              </a:rPr>
              <a:t>Proximal Policy Optimization Algorithms</a:t>
            </a:r>
            <a:r>
              <a:rPr lang="en-US" altLang="zh-CN" dirty="0">
                <a:cs typeface="Futura Medium" panose="020B0602020204020303" pitchFamily="34" charset="-79"/>
              </a:rPr>
              <a:t> (2017) by Schulman, Wolski, Dhariwal, Radford, and Klimov presents a modified proximal policy-based reinforcement learning procedure that is more data-efficient and scalable than the vanilla policy optimization algorithm above.</a:t>
            </a:r>
          </a:p>
          <a:p>
            <a:r>
              <a:rPr lang="en-US" altLang="zh-CN" u="sng" dirty="0">
                <a:cs typeface="Futura Medium" panose="020B0602020204020303" pitchFamily="34" charset="-79"/>
                <a:hlinkClick r:id="rId4"/>
              </a:rPr>
              <a:t>Fine-Tuning Language Models from Human Preferences</a:t>
            </a:r>
            <a:r>
              <a:rPr lang="en-US" altLang="zh-CN" dirty="0">
                <a:cs typeface="Futura Medium" panose="020B0602020204020303" pitchFamily="34" charset="-79"/>
              </a:rPr>
              <a:t> (2020) by Ziegler, Stiennon, Wu, Brown, Radford, Amodei, Christiano, Irving illustrates the concept of PPO and reward learning to pretrained language models including KL regularization to prevent the policy from diverging too far from natural language.</a:t>
            </a:r>
          </a:p>
          <a:p>
            <a:r>
              <a:rPr lang="en-US" altLang="zh-CN" u="sng" dirty="0">
                <a:cs typeface="Futura Medium" panose="020B0602020204020303" pitchFamily="34" charset="-79"/>
                <a:hlinkClick r:id="rId5"/>
              </a:rPr>
              <a:t>Learning to Summarize from Human Feedback</a:t>
            </a:r>
            <a:r>
              <a:rPr lang="en-US" altLang="zh-CN" dirty="0">
                <a:cs typeface="Futura Medium" panose="020B0602020204020303" pitchFamily="34" charset="-79"/>
              </a:rPr>
              <a:t> (2020) by Stiennon, Ouyang, Wu, Ziegler, Lowe, Voss, Radford, Amodei, Christiano introduces the popular RLHF three-step procedure that was later also used in the </a:t>
            </a:r>
            <a:r>
              <a:rPr lang="en-US" altLang="zh-CN" u="sng" dirty="0">
                <a:cs typeface="Futura Medium" panose="020B0602020204020303" pitchFamily="34" charset="-79"/>
                <a:hlinkClick r:id="rId6"/>
              </a:rPr>
              <a:t>InstructGPT paper</a:t>
            </a:r>
            <a:r>
              <a:rPr lang="en-US" altLang="zh-CN" dirty="0">
                <a:cs typeface="Futura Medium" panose="020B0602020204020303" pitchFamily="34" charset="-79"/>
              </a:rPr>
              <a:t>.</a:t>
            </a:r>
          </a:p>
          <a:p>
            <a:r>
              <a:rPr lang="en-US" altLang="zh-CN" dirty="0">
                <a:cs typeface="Futura Medium" panose="020B0602020204020303" pitchFamily="34" charset="-79"/>
                <a:hlinkClick r:id="rId7"/>
              </a:rPr>
              <a:t>https://magazine.sebastianraschka.com/p/llm-training-rlhf-and-its-alternatives</a:t>
            </a:r>
            <a:endParaRPr lang="en-US" altLang="zh-CN" dirty="0">
              <a:cs typeface="Futura Medium" panose="020B0602020204020303" pitchFamily="34" charset="-79"/>
            </a:endParaRPr>
          </a:p>
          <a:p>
            <a:r>
              <a:rPr lang="en-US" altLang="zh-CN" dirty="0">
                <a:cs typeface="Futura Medium" panose="020B0602020204020303" pitchFamily="34" charset="-79"/>
                <a:hlinkClick r:id="rId8"/>
              </a:rPr>
              <a:t>https://www.mercity.ai/blog-post/fine-tuning-llms-using-peft-and-lora</a:t>
            </a:r>
            <a:endParaRPr lang="en-US" altLang="zh-CN" dirty="0">
              <a:cs typeface="Futura Medium" panose="020B0602020204020303" pitchFamily="34" charset="-79"/>
            </a:endParaRPr>
          </a:p>
          <a:p>
            <a:r>
              <a:rPr lang="en-US" altLang="zh-CN" dirty="0">
                <a:cs typeface="Futura Medium" panose="020B0602020204020303" pitchFamily="34" charset="-79"/>
                <a:hlinkClick r:id="rId9"/>
              </a:rPr>
              <a:t>https://mp.weixin.qq.com/s/oWmMgIkaqkxDfoyD_RrQ4Q</a:t>
            </a:r>
            <a:endParaRPr lang="en-US" altLang="zh-CN" dirty="0">
              <a:cs typeface="Futura Medium" panose="020B0602020204020303" pitchFamily="34" charset="-79"/>
            </a:endParaRPr>
          </a:p>
          <a:p>
            <a:r>
              <a:rPr lang="en-US" altLang="zh-CN" dirty="0">
                <a:cs typeface="Futura Medium" panose="020B0602020204020303" pitchFamily="34" charset="-79"/>
                <a:hlinkClick r:id="rId10"/>
              </a:rPr>
              <a:t>https://zhuanlan.zhihu.com/p/627642632</a:t>
            </a:r>
            <a:endParaRPr lang="en-US" altLang="zh-CN" dirty="0">
              <a:cs typeface="Futura Medium" panose="020B0602020204020303" pitchFamily="34" charset="-79"/>
            </a:endParaRPr>
          </a:p>
        </p:txBody>
      </p:sp>
    </p:spTree>
    <p:extLst>
      <p:ext uri="{BB962C8B-B14F-4D97-AF65-F5344CB8AC3E}">
        <p14:creationId xmlns:p14="http://schemas.microsoft.com/office/powerpoint/2010/main" val="3112664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01CD9D-77C3-EB47-8BFB-9B427B06D41F}"/>
              </a:ext>
            </a:extLst>
          </p:cNvPr>
          <p:cNvSpPr>
            <a:spLocks noGrp="1"/>
          </p:cNvSpPr>
          <p:nvPr>
            <p:ph type="title"/>
          </p:nvPr>
        </p:nvSpPr>
        <p:spPr/>
        <p:txBody>
          <a:bodyPr/>
          <a:lstStyle/>
          <a:p>
            <a:r>
              <a:rPr lang="zh-CN" altLang="en-US" sz="3600" dirty="0">
                <a:latin typeface="+mj-ea"/>
                <a:sym typeface="Huawei Sans" panose="020C0503030203020204" pitchFamily="34" charset="0"/>
              </a:rPr>
              <a:t>关于本内容</a:t>
            </a:r>
            <a:endParaRPr kumimoji="1" lang="zh-CN" altLang="en-US" sz="3600" dirty="0"/>
          </a:p>
        </p:txBody>
      </p:sp>
      <p:sp>
        <p:nvSpPr>
          <p:cNvPr id="3" name="内容占位符 2">
            <a:extLst>
              <a:ext uri="{FF2B5EF4-FFF2-40B4-BE49-F238E27FC236}">
                <a16:creationId xmlns:a16="http://schemas.microsoft.com/office/drawing/2014/main" id="{D5504CFE-DBBB-2E4C-BF97-BFD0D2399B78}"/>
              </a:ext>
            </a:extLst>
          </p:cNvPr>
          <p:cNvSpPr>
            <a:spLocks noGrp="1"/>
          </p:cNvSpPr>
          <p:nvPr>
            <p:ph sz="half" idx="1"/>
          </p:nvPr>
        </p:nvSpPr>
        <p:spPr>
          <a:xfrm>
            <a:off x="623635" y="1306286"/>
            <a:ext cx="10885193" cy="4931228"/>
          </a:xfrm>
        </p:spPr>
        <p:txBody>
          <a:bodyPr numCol="1" anchor="ctr"/>
          <a:lstStyle/>
          <a:p>
            <a:pPr marL="363538" indent="-363538"/>
            <a:r>
              <a:rPr lang="zh-CN" altLang="en-US" sz="2800" b="1" dirty="0"/>
              <a:t>大模型微调基础</a:t>
            </a:r>
            <a:endParaRPr lang="en-US" altLang="zh-CN" sz="2800" b="1" dirty="0"/>
          </a:p>
          <a:p>
            <a:pPr marL="717550" lvl="1" indent="-354013"/>
            <a:r>
              <a:rPr lang="zh-CN" altLang="en-US" sz="2400" dirty="0"/>
              <a:t>大模型与微调基本介绍 </a:t>
            </a:r>
            <a:r>
              <a:rPr lang="en-US" altLang="zh-CN" sz="2400" dirty="0"/>
              <a:t>-</a:t>
            </a:r>
            <a:r>
              <a:rPr lang="zh-CN" altLang="en-US" sz="2400" dirty="0"/>
              <a:t> </a:t>
            </a:r>
            <a:r>
              <a:rPr lang="en-US" altLang="zh-CN" sz="2400" dirty="0"/>
              <a:t>Basic Introduction to LLM</a:t>
            </a:r>
            <a:r>
              <a:rPr lang="zh-CN" altLang="en-US" sz="2400" dirty="0"/>
              <a:t> </a:t>
            </a:r>
            <a:r>
              <a:rPr lang="en-US" altLang="zh-CN" sz="2400" dirty="0"/>
              <a:t>and fine-tuning</a:t>
            </a:r>
          </a:p>
          <a:p>
            <a:pPr marL="717550" lvl="1" indent="-354013"/>
            <a:r>
              <a:rPr lang="zh-CN" altLang="en-US" sz="2400" dirty="0"/>
              <a:t>微调技术的区别 </a:t>
            </a:r>
            <a:r>
              <a:rPr lang="en-US" altLang="zh-CN" sz="2400" dirty="0"/>
              <a:t>-</a:t>
            </a:r>
            <a:r>
              <a:rPr lang="zh-CN" altLang="en-US" sz="2400" dirty="0"/>
              <a:t> </a:t>
            </a:r>
            <a:r>
              <a:rPr lang="en-US" altLang="zh-CN" sz="2400" dirty="0"/>
              <a:t>Full parameter vs Parameter Efficient Fine-Tuning</a:t>
            </a:r>
          </a:p>
          <a:p>
            <a:pPr marL="717550" lvl="1" indent="-354013"/>
            <a:r>
              <a:rPr lang="zh-CN" altLang="en-US" sz="2400" dirty="0"/>
              <a:t>大模型训练流程 </a:t>
            </a:r>
            <a:r>
              <a:rPr lang="en-US" altLang="zh-CN" sz="2400" dirty="0"/>
              <a:t>-</a:t>
            </a:r>
            <a:r>
              <a:rPr lang="zh-CN" altLang="en-US" sz="2400" dirty="0"/>
              <a:t> </a:t>
            </a:r>
            <a:r>
              <a:rPr lang="en-US" altLang="zh-CN" sz="2400" dirty="0"/>
              <a:t>Large model training process</a:t>
            </a:r>
          </a:p>
          <a:p>
            <a:pPr marL="717550" lvl="1" indent="-354013"/>
            <a:r>
              <a:rPr lang="zh-CN" altLang="en-US" sz="2400" dirty="0"/>
              <a:t>微调使用场景 </a:t>
            </a:r>
            <a:r>
              <a:rPr lang="en-US" altLang="zh-CN" sz="2400" dirty="0"/>
              <a:t>-</a:t>
            </a:r>
            <a:r>
              <a:rPr lang="zh-CN" altLang="en-US" sz="2400" dirty="0"/>
              <a:t> </a:t>
            </a:r>
            <a:r>
              <a:rPr lang="en-US" altLang="zh-CN" sz="2400" dirty="0"/>
              <a:t>Fine-tuning usage scenarios</a:t>
            </a:r>
          </a:p>
        </p:txBody>
      </p:sp>
    </p:spTree>
    <p:extLst>
      <p:ext uri="{BB962C8B-B14F-4D97-AF65-F5344CB8AC3E}">
        <p14:creationId xmlns:p14="http://schemas.microsoft.com/office/powerpoint/2010/main" val="1146042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409F2546-A558-D94A-9B45-F34DE5B2AB09}"/>
              </a:ext>
            </a:extLst>
          </p:cNvPr>
          <p:cNvSpPr>
            <a:spLocks noGrp="1"/>
          </p:cNvSpPr>
          <p:nvPr>
            <p:ph sz="half" idx="1"/>
          </p:nvPr>
        </p:nvSpPr>
        <p:spPr/>
        <p:txBody>
          <a:bodyPr/>
          <a:lstStyle/>
          <a:p>
            <a:r>
              <a:rPr lang="en-US" altLang="zh-CN" dirty="0"/>
              <a:t>1.</a:t>
            </a:r>
            <a:r>
              <a:rPr lang="zh-CN" altLang="en-US" dirty="0"/>
              <a:t> 大模型与微调</a:t>
            </a:r>
            <a:endParaRPr lang="en-US" altLang="zh-CN" dirty="0"/>
          </a:p>
          <a:p>
            <a:r>
              <a:rPr lang="zh-CN" altLang="en-US" dirty="0"/>
              <a:t>基本介绍</a:t>
            </a:r>
          </a:p>
        </p:txBody>
      </p:sp>
    </p:spTree>
    <p:extLst>
      <p:ext uri="{BB962C8B-B14F-4D97-AF65-F5344CB8AC3E}">
        <p14:creationId xmlns:p14="http://schemas.microsoft.com/office/powerpoint/2010/main" val="3353701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85126C3-2EE5-2945-9F31-5B7FEE8EBC3F}"/>
              </a:ext>
            </a:extLst>
          </p:cNvPr>
          <p:cNvSpPr>
            <a:spLocks noGrp="1"/>
          </p:cNvSpPr>
          <p:nvPr>
            <p:ph type="title"/>
          </p:nvPr>
        </p:nvSpPr>
        <p:spPr/>
        <p:txBody>
          <a:bodyPr/>
          <a:lstStyle/>
          <a:p>
            <a:r>
              <a:rPr lang="zh-CN" altLang="en-US" dirty="0">
                <a:latin typeface="+mj-ea"/>
                <a:sym typeface="Huawei Sans" panose="020C0503030203020204" pitchFamily="34" charset="0"/>
              </a:rPr>
              <a:t>模型参数与数据集规模增长</a:t>
            </a:r>
            <a:endParaRPr lang="zh-CN" altLang="en-US" dirty="0"/>
          </a:p>
        </p:txBody>
      </p:sp>
      <p:pic>
        <p:nvPicPr>
          <p:cNvPr id="14" name="图片 13">
            <a:extLst>
              <a:ext uri="{FF2B5EF4-FFF2-40B4-BE49-F238E27FC236}">
                <a16:creationId xmlns:a16="http://schemas.microsoft.com/office/drawing/2014/main" id="{BB54A088-8418-1845-8777-3C83BAB6DB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74421" y="1310246"/>
            <a:ext cx="8447919" cy="5073702"/>
          </a:xfrm>
          <a:prstGeom prst="rect">
            <a:avLst/>
          </a:prstGeom>
        </p:spPr>
      </p:pic>
    </p:spTree>
    <p:extLst>
      <p:ext uri="{BB962C8B-B14F-4D97-AF65-F5344CB8AC3E}">
        <p14:creationId xmlns:p14="http://schemas.microsoft.com/office/powerpoint/2010/main" val="3502782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CAA457B-D1DE-2944-9B5E-80C144E8132E}"/>
              </a:ext>
            </a:extLst>
          </p:cNvPr>
          <p:cNvSpPr>
            <a:spLocks noGrp="1"/>
          </p:cNvSpPr>
          <p:nvPr>
            <p:ph sz="half" idx="1"/>
          </p:nvPr>
        </p:nvSpPr>
        <p:spPr>
          <a:xfrm>
            <a:off x="623636" y="1360170"/>
            <a:ext cx="3548972" cy="4994910"/>
          </a:xfrm>
        </p:spPr>
        <p:txBody>
          <a:bodyPr/>
          <a:lstStyle/>
          <a:p>
            <a:pPr marL="457200" indent="-457200">
              <a:buFont typeface="+mj-lt"/>
              <a:buAutoNum type="arabicPeriod"/>
            </a:pPr>
            <a:r>
              <a:rPr lang="zh-CN" altLang="en-US" dirty="0"/>
              <a:t>从趋势看 </a:t>
            </a:r>
            <a:r>
              <a:rPr lang="en-US" altLang="zh-CN" dirty="0"/>
              <a:t>LLM</a:t>
            </a:r>
            <a:r>
              <a:rPr lang="zh-CN" altLang="en-US" dirty="0"/>
              <a:t> 和 </a:t>
            </a:r>
            <a:r>
              <a:rPr lang="en-US" altLang="zh-CN" dirty="0"/>
              <a:t>LVM</a:t>
            </a:r>
            <a:r>
              <a:rPr lang="zh-CN" altLang="en-US" dirty="0"/>
              <a:t> 的大模型参数量只会越来越大。</a:t>
            </a:r>
            <a:endParaRPr lang="en-US" altLang="zh-CN" dirty="0"/>
          </a:p>
          <a:p>
            <a:pPr marL="457200" indent="-457200">
              <a:buFont typeface="+mj-lt"/>
              <a:buAutoNum type="arabicPeriod"/>
            </a:pPr>
            <a:r>
              <a:rPr lang="zh-CN" altLang="en-US" dirty="0"/>
              <a:t>训练更大的模型需要更多的的数据集，随着模型的增长，训练过程必须调整更多的参数。</a:t>
            </a:r>
            <a:endParaRPr lang="en-US" altLang="zh-CN" dirty="0"/>
          </a:p>
          <a:p>
            <a:pPr marL="457200" indent="-457200">
              <a:buFont typeface="+mj-lt"/>
              <a:buAutoNum type="arabicPeriod"/>
            </a:pPr>
            <a:r>
              <a:rPr lang="zh-CN" altLang="en-US" dirty="0"/>
              <a:t>对于</a:t>
            </a:r>
            <a:r>
              <a:rPr lang="en-US" altLang="zh-CN" dirty="0"/>
              <a:t>AI</a:t>
            </a:r>
            <a:r>
              <a:rPr lang="zh-CN" altLang="en-US" dirty="0"/>
              <a:t>集群和算力的消耗会更多，也会不断提升成本。</a:t>
            </a:r>
            <a:endParaRPr lang="en-US" altLang="zh-CN" dirty="0"/>
          </a:p>
        </p:txBody>
      </p:sp>
      <p:pic>
        <p:nvPicPr>
          <p:cNvPr id="4" name="图片 3">
            <a:extLst>
              <a:ext uri="{FF2B5EF4-FFF2-40B4-BE49-F238E27FC236}">
                <a16:creationId xmlns:a16="http://schemas.microsoft.com/office/drawing/2014/main" id="{681CBBFF-549F-2B49-8922-F254EEE172B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160321" y="1318186"/>
            <a:ext cx="7727669" cy="5078877"/>
          </a:xfrm>
          <a:prstGeom prst="rect">
            <a:avLst/>
          </a:prstGeom>
        </p:spPr>
      </p:pic>
      <p:sp>
        <p:nvSpPr>
          <p:cNvPr id="5" name="标题 1">
            <a:extLst>
              <a:ext uri="{FF2B5EF4-FFF2-40B4-BE49-F238E27FC236}">
                <a16:creationId xmlns:a16="http://schemas.microsoft.com/office/drawing/2014/main" id="{CEE10E5F-4386-A044-AAC3-2535D1B79C63}"/>
              </a:ext>
            </a:extLst>
          </p:cNvPr>
          <p:cNvSpPr>
            <a:spLocks noGrp="1"/>
          </p:cNvSpPr>
          <p:nvPr>
            <p:ph type="title"/>
          </p:nvPr>
        </p:nvSpPr>
        <p:spPr/>
        <p:txBody>
          <a:bodyPr/>
          <a:lstStyle/>
          <a:p>
            <a:r>
              <a:rPr lang="zh-CN" altLang="en-US" dirty="0">
                <a:latin typeface="+mj-ea"/>
                <a:sym typeface="Huawei Sans" panose="020C0503030203020204" pitchFamily="34" charset="0"/>
              </a:rPr>
              <a:t>模型参数与数据集规模增长</a:t>
            </a:r>
            <a:endParaRPr kumimoji="1" lang="zh-CN" altLang="en-US" dirty="0"/>
          </a:p>
        </p:txBody>
      </p:sp>
    </p:spTree>
    <p:extLst>
      <p:ext uri="{BB962C8B-B14F-4D97-AF65-F5344CB8AC3E}">
        <p14:creationId xmlns:p14="http://schemas.microsoft.com/office/powerpoint/2010/main" val="1941832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CAA457B-D1DE-2944-9B5E-80C144E8132E}"/>
              </a:ext>
            </a:extLst>
          </p:cNvPr>
          <p:cNvSpPr>
            <a:spLocks noGrp="1"/>
          </p:cNvSpPr>
          <p:nvPr>
            <p:ph sz="half" idx="1"/>
          </p:nvPr>
        </p:nvSpPr>
        <p:spPr>
          <a:xfrm>
            <a:off x="623636" y="1360170"/>
            <a:ext cx="3548972" cy="4994910"/>
          </a:xfrm>
        </p:spPr>
        <p:txBody>
          <a:bodyPr/>
          <a:lstStyle/>
          <a:p>
            <a:pPr marL="0" indent="0">
              <a:buNone/>
            </a:pPr>
            <a:r>
              <a:rPr lang="zh-CN" altLang="en-US" b="1" dirty="0"/>
              <a:t>模型微调：</a:t>
            </a:r>
            <a:endParaRPr lang="en-US" altLang="zh-CN" b="1" dirty="0"/>
          </a:p>
          <a:p>
            <a:r>
              <a:rPr lang="zh-CN" altLang="en-US" dirty="0"/>
              <a:t>允许少量地重新调整预训练大模型的权重参数，或者大模型的输入和输出</a:t>
            </a:r>
            <a:endParaRPr lang="en-US" altLang="zh-CN" dirty="0"/>
          </a:p>
          <a:p>
            <a:r>
              <a:rPr lang="zh-CN" altLang="en-US" dirty="0"/>
              <a:t>有助于降低训练大模型的复杂性，降低重新进行训练的成本。</a:t>
            </a:r>
          </a:p>
          <a:p>
            <a:endParaRPr lang="zh-CN" altLang="en-US" dirty="0"/>
          </a:p>
        </p:txBody>
      </p:sp>
      <p:pic>
        <p:nvPicPr>
          <p:cNvPr id="4" name="图片 3">
            <a:extLst>
              <a:ext uri="{FF2B5EF4-FFF2-40B4-BE49-F238E27FC236}">
                <a16:creationId xmlns:a16="http://schemas.microsoft.com/office/drawing/2014/main" id="{681CBBFF-549F-2B49-8922-F254EEE172B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160321" y="1318186"/>
            <a:ext cx="7727669" cy="5078877"/>
          </a:xfrm>
          <a:prstGeom prst="rect">
            <a:avLst/>
          </a:prstGeom>
        </p:spPr>
      </p:pic>
      <p:sp>
        <p:nvSpPr>
          <p:cNvPr id="5" name="标题 1">
            <a:extLst>
              <a:ext uri="{FF2B5EF4-FFF2-40B4-BE49-F238E27FC236}">
                <a16:creationId xmlns:a16="http://schemas.microsoft.com/office/drawing/2014/main" id="{CEE10E5F-4386-A044-AAC3-2535D1B79C63}"/>
              </a:ext>
            </a:extLst>
          </p:cNvPr>
          <p:cNvSpPr>
            <a:spLocks noGrp="1"/>
          </p:cNvSpPr>
          <p:nvPr>
            <p:ph type="title"/>
          </p:nvPr>
        </p:nvSpPr>
        <p:spPr/>
        <p:txBody>
          <a:bodyPr/>
          <a:lstStyle/>
          <a:p>
            <a:r>
              <a:rPr lang="zh-CN" altLang="en-US" dirty="0">
                <a:latin typeface="+mj-ea"/>
                <a:sym typeface="Huawei Sans" panose="020C0503030203020204" pitchFamily="34" charset="0"/>
              </a:rPr>
              <a:t>模型参数与数据集规模增长：引入微调</a:t>
            </a:r>
            <a:endParaRPr kumimoji="1" lang="zh-CN" altLang="en-US" dirty="0"/>
          </a:p>
        </p:txBody>
      </p:sp>
    </p:spTree>
    <p:extLst>
      <p:ext uri="{BB962C8B-B14F-4D97-AF65-F5344CB8AC3E}">
        <p14:creationId xmlns:p14="http://schemas.microsoft.com/office/powerpoint/2010/main" val="2408511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409F2546-A558-D94A-9B45-F34DE5B2AB09}"/>
              </a:ext>
            </a:extLst>
          </p:cNvPr>
          <p:cNvSpPr>
            <a:spLocks noGrp="1"/>
          </p:cNvSpPr>
          <p:nvPr>
            <p:ph sz="half" idx="1"/>
          </p:nvPr>
        </p:nvSpPr>
        <p:spPr>
          <a:prstGeom prst="rect">
            <a:avLst/>
          </a:prstGeom>
        </p:spPr>
        <p:txBody>
          <a:bodyPr/>
          <a:lstStyle/>
          <a:p>
            <a:r>
              <a:rPr lang="en-US" altLang="zh-CN" dirty="0"/>
              <a:t>2.</a:t>
            </a:r>
            <a:r>
              <a:rPr lang="zh-CN" altLang="en-US" dirty="0"/>
              <a:t> 微调技术的区别</a:t>
            </a:r>
          </a:p>
        </p:txBody>
      </p:sp>
    </p:spTree>
    <p:extLst>
      <p:ext uri="{BB962C8B-B14F-4D97-AF65-F5344CB8AC3E}">
        <p14:creationId xmlns:p14="http://schemas.microsoft.com/office/powerpoint/2010/main" val="175922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28580</TotalTime>
  <Words>2198</Words>
  <Application>Microsoft Macintosh PowerPoint</Application>
  <PresentationFormat>自定义</PresentationFormat>
  <Paragraphs>182</Paragraphs>
  <Slides>38</Slides>
  <Notes>1</Notes>
  <HiddenSlides>0</HiddenSlides>
  <MMClips>0</MMClips>
  <ScaleCrop>false</ScaleCrop>
  <HeadingPairs>
    <vt:vector size="6" baseType="variant">
      <vt:variant>
        <vt:lpstr>已用的字体</vt:lpstr>
      </vt:variant>
      <vt:variant>
        <vt:i4>8</vt:i4>
      </vt:variant>
      <vt:variant>
        <vt:lpstr>主题</vt:lpstr>
      </vt:variant>
      <vt:variant>
        <vt:i4>7</vt:i4>
      </vt:variant>
      <vt:variant>
        <vt:lpstr>幻灯片标题</vt:lpstr>
      </vt:variant>
      <vt:variant>
        <vt:i4>38</vt:i4>
      </vt:variant>
    </vt:vector>
  </HeadingPairs>
  <TitlesOfParts>
    <vt:vector size="53" baseType="lpstr">
      <vt:lpstr>Microsoft YaHei</vt:lpstr>
      <vt:lpstr>Microsoft YaHei</vt:lpstr>
      <vt:lpstr>ACGN-MiaoGB-Flash</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大模型业务全流程</vt:lpstr>
      <vt:lpstr>关于大模型 – 微调系列</vt:lpstr>
      <vt:lpstr>关于本内容</vt:lpstr>
      <vt:lpstr>PowerPoint 演示文稿</vt:lpstr>
      <vt:lpstr>模型参数与数据集规模增长</vt:lpstr>
      <vt:lpstr>模型参数与数据集规模增长</vt:lpstr>
      <vt:lpstr>模型参数与数据集规模增长：引入微调</vt:lpstr>
      <vt:lpstr>PowerPoint 演示文稿</vt:lpstr>
      <vt:lpstr>概念区分</vt:lpstr>
      <vt:lpstr>大模型与微调的发展</vt:lpstr>
      <vt:lpstr>1. 按微调参数规模划分</vt:lpstr>
      <vt:lpstr>参数高效微调 PEFT</vt:lpstr>
      <vt:lpstr>PowerPoint 演示文稿</vt:lpstr>
      <vt:lpstr>2. 按训练的流程来划分</vt:lpstr>
      <vt:lpstr>2. 按训练的流程来划分</vt:lpstr>
      <vt:lpstr>In-Context Learning 上下文学习</vt:lpstr>
      <vt:lpstr>3. 按训练的方式来划分</vt:lpstr>
      <vt:lpstr>指令微调 Instruction Tuning</vt:lpstr>
      <vt:lpstr>概念区分</vt:lpstr>
      <vt:lpstr>PowerPoint 演示文稿</vt:lpstr>
      <vt:lpstr>经典 LLMs 训练流程</vt:lpstr>
      <vt:lpstr>1. 预训练 Pretraining</vt:lpstr>
      <vt:lpstr>1. 预训练 Pretraining</vt:lpstr>
      <vt:lpstr>1. 预训练 Pretraining</vt:lpstr>
      <vt:lpstr>2. 有监督微调 Supervised finetuning</vt:lpstr>
      <vt:lpstr>2. 有监督微调 Supervised finetuning</vt:lpstr>
      <vt:lpstr>3. 对齐 Alignment</vt:lpstr>
      <vt:lpstr>RLHF 主要包括步骤</vt:lpstr>
      <vt:lpstr>RLHF Step 1：预训练模型的有监督微调</vt:lpstr>
      <vt:lpstr>RLHF Step 2：创建奖励模型 </vt:lpstr>
      <vt:lpstr>RLHF Step 3：PPO 进行微调 </vt:lpstr>
      <vt:lpstr>PowerPoint 演示文稿</vt:lpstr>
      <vt:lpstr>微调的优势</vt:lpstr>
      <vt:lpstr>PowerPoint 演示文稿</vt:lpstr>
      <vt:lpstr>小结</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9314</cp:revision>
  <cp:lastPrinted>2023-09-08T09:14:01Z</cp:lastPrinted>
  <dcterms:created xsi:type="dcterms:W3CDTF">2020-08-28T08:44:19Z</dcterms:created>
  <dcterms:modified xsi:type="dcterms:W3CDTF">2024-02-12T00:29:44Z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